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5" r:id="rId1"/>
  </p:sldMasterIdLst>
  <p:notesMasterIdLst>
    <p:notesMasterId r:id="rId22"/>
  </p:notesMasterIdLst>
  <p:sldIdLst>
    <p:sldId id="257" r:id="rId2"/>
    <p:sldId id="258" r:id="rId3"/>
    <p:sldId id="261" r:id="rId4"/>
    <p:sldId id="262" r:id="rId5"/>
    <p:sldId id="263" r:id="rId6"/>
    <p:sldId id="264" r:id="rId7"/>
    <p:sldId id="266" r:id="rId8"/>
    <p:sldId id="267" r:id="rId9"/>
    <p:sldId id="268" r:id="rId10"/>
    <p:sldId id="269" r:id="rId11"/>
    <p:sldId id="271" r:id="rId12"/>
    <p:sldId id="272" r:id="rId13"/>
    <p:sldId id="273" r:id="rId14"/>
    <p:sldId id="274" r:id="rId15"/>
    <p:sldId id="275" r:id="rId16"/>
    <p:sldId id="278" r:id="rId17"/>
    <p:sldId id="282" r:id="rId18"/>
    <p:sldId id="315" r:id="rId19"/>
    <p:sldId id="316" r:id="rId20"/>
    <p:sldId id="332" r:id="rId21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B9BD67-AAE1-49F9-800F-B0A3A9739328}" type="datetimeFigureOut">
              <a:rPr lang="es-CO" smtClean="0"/>
              <a:t>18/06/2020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BAF03-85C6-49F4-ACFC-D54E31255D4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95559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smtClean="0"/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014B6B3A-250B-49A9-8374-F66413CE3A1A}" type="slidenum">
              <a:rPr lang="es-CO" sz="1200"/>
              <a:pPr/>
              <a:t>15</a:t>
            </a:fld>
            <a:endParaRPr lang="es-CO" sz="1200"/>
          </a:p>
        </p:txBody>
      </p:sp>
    </p:spTree>
    <p:extLst>
      <p:ext uri="{BB962C8B-B14F-4D97-AF65-F5344CB8AC3E}">
        <p14:creationId xmlns:p14="http://schemas.microsoft.com/office/powerpoint/2010/main" val="1101064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876CB-BF47-46E6-BC82-F283847ED468}" type="datetimeFigureOut">
              <a:rPr lang="es-CO" smtClean="0"/>
              <a:t>18/06/2020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1B3A-15DD-47E0-A404-421CE60EB3A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60309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876CB-BF47-46E6-BC82-F283847ED468}" type="datetimeFigureOut">
              <a:rPr lang="es-CO" smtClean="0"/>
              <a:t>18/06/2020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1B3A-15DD-47E0-A404-421CE60EB3A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1941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876CB-BF47-46E6-BC82-F283847ED468}" type="datetimeFigureOut">
              <a:rPr lang="es-CO" smtClean="0"/>
              <a:t>18/06/2020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1B3A-15DD-47E0-A404-421CE60EB3A5}" type="slidenum">
              <a:rPr lang="es-CO" smtClean="0"/>
              <a:t>‹Nº›</a:t>
            </a:fld>
            <a:endParaRPr lang="es-CO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7800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876CB-BF47-46E6-BC82-F283847ED468}" type="datetimeFigureOut">
              <a:rPr lang="es-CO" smtClean="0"/>
              <a:t>18/06/2020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1B3A-15DD-47E0-A404-421CE60EB3A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34175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876CB-BF47-46E6-BC82-F283847ED468}" type="datetimeFigureOut">
              <a:rPr lang="es-CO" smtClean="0"/>
              <a:t>18/06/2020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1B3A-15DD-47E0-A404-421CE60EB3A5}" type="slidenum">
              <a:rPr lang="es-CO" smtClean="0"/>
              <a:t>‹Nº›</a:t>
            </a:fld>
            <a:endParaRPr lang="es-CO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7262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876CB-BF47-46E6-BC82-F283847ED468}" type="datetimeFigureOut">
              <a:rPr lang="es-CO" smtClean="0"/>
              <a:t>18/06/2020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1B3A-15DD-47E0-A404-421CE60EB3A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87375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876CB-BF47-46E6-BC82-F283847ED468}" type="datetimeFigureOut">
              <a:rPr lang="es-CO" smtClean="0"/>
              <a:t>18/06/2020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1B3A-15DD-47E0-A404-421CE60EB3A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7617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876CB-BF47-46E6-BC82-F283847ED468}" type="datetimeFigureOut">
              <a:rPr lang="es-CO" smtClean="0"/>
              <a:t>18/06/2020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1B3A-15DD-47E0-A404-421CE60EB3A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80445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876CB-BF47-46E6-BC82-F283847ED468}" type="datetimeFigureOut">
              <a:rPr lang="es-CO" smtClean="0"/>
              <a:t>18/06/2020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1B3A-15DD-47E0-A404-421CE60EB3A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121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876CB-BF47-46E6-BC82-F283847ED468}" type="datetimeFigureOut">
              <a:rPr lang="es-CO" smtClean="0"/>
              <a:t>18/06/2020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1B3A-15DD-47E0-A404-421CE60EB3A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40022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876CB-BF47-46E6-BC82-F283847ED468}" type="datetimeFigureOut">
              <a:rPr lang="es-CO" smtClean="0"/>
              <a:t>18/06/2020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1B3A-15DD-47E0-A404-421CE60EB3A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0085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876CB-BF47-46E6-BC82-F283847ED468}" type="datetimeFigureOut">
              <a:rPr lang="es-CO" smtClean="0"/>
              <a:t>18/06/2020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1B3A-15DD-47E0-A404-421CE60EB3A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58765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876CB-BF47-46E6-BC82-F283847ED468}" type="datetimeFigureOut">
              <a:rPr lang="es-CO" smtClean="0"/>
              <a:t>18/06/2020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1B3A-15DD-47E0-A404-421CE60EB3A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9388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876CB-BF47-46E6-BC82-F283847ED468}" type="datetimeFigureOut">
              <a:rPr lang="es-CO" smtClean="0"/>
              <a:t>18/06/2020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1B3A-15DD-47E0-A404-421CE60EB3A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56809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876CB-BF47-46E6-BC82-F283847ED468}" type="datetimeFigureOut">
              <a:rPr lang="es-CO" smtClean="0"/>
              <a:t>18/06/2020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1B3A-15DD-47E0-A404-421CE60EB3A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45764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876CB-BF47-46E6-BC82-F283847ED468}" type="datetimeFigureOut">
              <a:rPr lang="es-CO" smtClean="0"/>
              <a:t>18/06/2020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1B3A-15DD-47E0-A404-421CE60EB3A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87249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876CB-BF47-46E6-BC82-F283847ED468}" type="datetimeFigureOut">
              <a:rPr lang="es-CO" smtClean="0"/>
              <a:t>18/06/2020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8811B3A-15DD-47E0-A404-421CE60EB3A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1429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3917" r:id="rId12"/>
    <p:sldLayoutId id="2147483918" r:id="rId13"/>
    <p:sldLayoutId id="2147483919" r:id="rId14"/>
    <p:sldLayoutId id="2147483920" r:id="rId15"/>
    <p:sldLayoutId id="214748392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21.jpe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3850" y="115888"/>
            <a:ext cx="6192838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s-CO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  <a:p>
            <a:pPr algn="ctr" eaLnBrk="1" hangingPunct="1">
              <a:defRPr/>
            </a:pPr>
            <a:endParaRPr lang="es-CO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  <a:p>
            <a:pPr algn="ctr" eaLnBrk="1" hangingPunct="1">
              <a:defRPr/>
            </a:pPr>
            <a:endParaRPr lang="es-CO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  <a:p>
            <a:pPr algn="ctr" eaLnBrk="1" hangingPunct="1">
              <a:defRPr/>
            </a:pPr>
            <a:endParaRPr lang="es-CO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  <a:p>
            <a:pPr algn="ctr" eaLnBrk="1" hangingPunct="1">
              <a:defRPr/>
            </a:pPr>
            <a:endParaRPr lang="es-CO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  <a:p>
            <a:pPr algn="ctr" eaLnBrk="1" hangingPunct="1">
              <a:defRPr/>
            </a:pPr>
            <a:endParaRPr lang="es-CO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  <a:p>
            <a:pPr algn="ctr" eaLnBrk="1" hangingPunct="1">
              <a:defRPr/>
            </a:pPr>
            <a:endParaRPr lang="es-CO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  <a:p>
            <a:pPr algn="ctr" eaLnBrk="1" hangingPunct="1">
              <a:defRPr/>
            </a:pPr>
            <a:endParaRPr lang="es-CO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  <a:p>
            <a:pPr algn="ctr" eaLnBrk="1" hangingPunct="1">
              <a:defRPr/>
            </a:pPr>
            <a:endParaRPr lang="es-CO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1641375" y="363588"/>
            <a:ext cx="5184775" cy="863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CO" sz="4000" b="1" dirty="0" smtClean="0">
                <a:solidFill>
                  <a:srgbClr val="FF0000"/>
                </a:solidFill>
                <a:latin typeface="Baskerville Old Face" pitchFamily="18" charset="0"/>
              </a:rPr>
              <a:t>CLASE </a:t>
            </a:r>
            <a:r>
              <a:rPr lang="es-CO" sz="4000" b="1" dirty="0" smtClean="0">
                <a:solidFill>
                  <a:srgbClr val="FF0000"/>
                </a:solidFill>
                <a:latin typeface="Baskerville Old Face" pitchFamily="18" charset="0"/>
              </a:rPr>
              <a:t>8-4</a:t>
            </a:r>
            <a:endParaRPr lang="es-CO" sz="4000" b="1" dirty="0" smtClean="0">
              <a:solidFill>
                <a:srgbClr val="FF0000"/>
              </a:solidFill>
              <a:latin typeface="Baskerville Old Face" pitchFamily="18" charset="0"/>
            </a:endParaRPr>
          </a:p>
        </p:txBody>
      </p:sp>
      <p:sp>
        <p:nvSpPr>
          <p:cNvPr id="4103" name="AutoShape 2" descr="data:image/jpeg;base64,/9j/4AAQSkZJRgABAQAAAQABAAD/2wCEAAkGBxQTEhUUERQWExUXFhobGBgYGCMeHRceGh0YHBsdGB8eHigsGx8mHB8YITEiKikrLi4uGCAzODMsOygtLiwBCgoKDg0OGxAQGzUkICQxNyw0ODc0NC80MjUsMCw0Ni4yOCw0LCw1LCw0LSwsNSwsLCwtLCwsLywsNC8sLCwsLP/AABEIASAArwMBEQACEQEDEQH/xAAbAAEAAwEBAQEAAAAAAAAAAAAABAUGAwcCAf/EADwQAAIBAwMDAwMDAwIFAgcBAAECEQADIQQSMQUGQRMiUTJhcQdCgRQjkaGxM1JiwfAWklRygtHS4fEV/8QAGgEBAAMBAQEAAAAAAAAAAAAAAAIDBAUBBv/EADURAAIBAgQDBgUFAAIDAQAAAAABAgMRBBIhMUFRYQUTInGB8DKRobHBFCPR4fFCUiQzchX/2gAMAwEAAhEDEQA/APcaAUAoBQCgFAKAUAoBQCgFAKAUAoBQCgFAKAUAoBQCgFAKAUAoBQCgFAKAUAoBQCgFAKAUAoBQCgFAKAUAoBQCgFAKAUAoBQCgFAKAUAoBQHHWXwlt3JACqWkmAIE5PgUBmdH33p2SWlXkDZEGT4M/SQcGftEzFUfqIZ8j3M/6qn3ndN6n113ut7Glt3vQIe6+1UY8e1mk8HIXAwc54qdSeVXOng8Mq83FuySb+Rf9LvXWtg37YtP5UEHwPIJ8yP4qa6maVk3l2JdekRQCgFAKAUAoBQCgFAKAUAoBQCgFAKAjdS1gs2bl5gStu2zkLyQgLECSM4+a8bsrkoRcpKK46GGu9X1/UNPdS1pBbtXLboHZhmZVtpYrMzg7Ywc1nc60rOCVupLtGhOhJQoyUn/yvdW22+pTaPQNp9Pptdpt2oa3e/uKqz7XESqrMmCBJz754FZ6Me8/eXxX1+1jm9nUKeJqd9OWWV3f0VrdFxJfevct020N3SvZHrFbZb97MjgCCB+0sZGPbE1HF99UslGyTTvf6H0dKnQpN5amZ24I1vQur627d26nQHT29pJuG8jZEQNqzzXQi5PdGOrToqN4Tu+VrGjqZmFAKAUAoBQCgFAKAidU1RtWncQSoxPGSBmgPvQan1LauP3D/wDv+teJ3PE09USK9PRQHK9qUSN7qszG4gTETE/Ej/NAR7XVrDGEu22iJ2sCBPGRUpQlD4lYXJtRBnLffOhYHZe3x8I2fwSoBH3mKoniaUPif3PMW/0ii62mbbj9r/Uou5++7DWrllQwD2hNxtoTa+CPqJJKzgL55HNTr/8ApcoO71VluimtVnGnKVL4ltbg/wCjp0PvC1a0yCAUtoPeCTKgSxgCRAB5rLh8VGyhPRpceJno9o947V3afG+l3x20OfaK6y69zUWvTt2HuswQkCZkkGEbALHOMzivaVOWdzg7JvVczdi+zv0uI/alvZyVlu+XI0/V+37estW01YkpcFxdjEQwkDOJwSDjz/NbGrlkJuDui5r0gKAUAoBQCgFAKAUBUd1dZ/pdO9wAF4IthjAZ4JAJJGMfNeSdk2excU7z24mV7c7m1HUrTWxbUSpFxtpCgEQQfe0ZkfJ8RBIyzm6qyQfn76mTET72Tp0Hpxe9k/lq/djt1q5rdBp2W0UvIfbbb6WSZPBOYG6MngccVBZ8NbM7w+qM6z4SylK8Nuq5eZVt+plyyqWjpLly4EAJZmUluDIa3PP3/JrqYSNKrByqzyO+zV7pW136mmniHL4o297kTrfd3VNQ1pNFZe2DHqNbtbyCQSAWMqo+QY4GcxUcPJwbqzgpRTaSzWvvrz67EIVa003l8vb/AIPr/wBHdSv21F+9cDoSQ7XQCd5kqIa5AED44EVkrSrTryqQiop8LtpFSp4rvHJOyfBu/wAtD67P/TzWae6vr3E9Ili6pcLc/SVDJlsDJ+/5rfXxdSvFRmlpbXW/8WN9KKSebfS35v8Aix6D1dbVrT/3b/oIgH9xmA4EZJwSfj5iszdicYuTskeU9u9I0mpJ9DT+pf3kbxcuKhiCTtLDHnI85BM1irYh1Jd1Tim+bS+fM5mIxUq0+6prM+uyL270k9Lvf1L2kvWbgCvtQRZJIkAH6ZMQ2FMbYSRKEK1G2t1xNOAwVd1Y086s73vpr0O3cnXdDqkNq1bLupABVACA3IE5gnBUjJ+YBpiatOSSs35I6dfsec4rvrR9VfTluTP0r6zbvJetLbuWntuCyuANuNsBf2kFTIImT/izCRlCGSbu1+SeNvOSq30f4N5WoxCgFAKAUAoBQCgFAKArdd1ewlwWrp90TBUkDnJxUJVIx3LoYepOOaKuZHq3W00+pa7pmUqQu8FSFBkAifBKwR/PM4586qjVVWnqno7dPycvEQlhMSqkotqSs0t78H76nbVdQva27bH9PcsWLbBmu3CUBBjPuAH074jd9QnbNa9atrx031OzThhu4zzd5SWzWz9eK/w2tqygyqqJMkgDJPJ+81oMh1oBQCgMn+p1oPoWUlc3LZhozDDgHnxVOIk1TbRfhqsqVVSjBzfJbv5/MzOn7k09jU2Xs7Rb9G3bKgbSWUODC+AItifIU/Y1hdVfqYyXKzOPi1Oj2gs8bPLZ9L67/c2PTu5dPqh6ZAO8lNrDcriMg4iCJEGummmdCMk9Uy802mS2AttFRQIAVQAB8ACvSTberKbU9sI2tt6xHa2yqQ6rAF3wC3+x5kBeIFQ7tZs3EujiJRpunun9PIvqmUCgFAKAUAoBQCgFAKA4anSW3j1EV443KDH4kYrxq56m1seadc6WX1NsJbe2u8XVtH2qzJyADBzH2yQBzIyVoTuowsl+Smvh8TWi6kGrRtve9/4NprOro+muFiFb6QM4eAyyMERgkGIg+M1oqVFCN5CrVVOGaTsRu2e51vBUK7SBliYA5iZODECvITeW87HlOcsidSyOvVO60Q3ksq117VtWJWCvuJgYMkgAniPEjxbJOLtJWL7LLe5hur/qLq7g2WLGxNoJuGVYxDMVBYbAcgc84NWOpg40HOdTxXsklf3+DHPG0oPV9Ci6h3B1X2tbuOlj01Ih1M8AsWJ3E5Ht4Gf5s7JxeHnUVOpHM22uP+bc2VwxanpfW9vvb6dSRotXd1yWrIdGuKIBZiTvIKDeTJiWzGJBgHBrD2n+1iMiWjlZc+b9F06Ha7LlKnKc3so6cXd+f24li36e3BctW1uB7i219Qg7EDEFiA4G7ED9k+5fk7clXDT+GPHXXZenvgcDEYSo52g278Za/wBnoHa/by6ZYNu2GB9rA72yIMuUUn/U/f43wioqyR0YQUI2SsX9SJigFAKAUAoBQCgFAKAUAoBQFd1jolnUgC8skcMDBH4I8fY4qMoqW5bSrzpO8HYo9B0dLWpFu6Tc2gG0WPj9oYDHtIb7fSY+MkaUY1VfXlc5ndpYi89b6q/P7HHSWLOq6hfaAyKijcrkbyAoHEed4nztWpSpKrVebVJfU1Yjs+7jVqaxaenJp7nPqHbGgDgWmfTuocl7TnChWLBt24QPxj+a24jETrrLUk2WTw96Tb0RXdldE02p9UX7e5kKErJC+8TugQN29X8kj7TXI7PpQlDNJanM7OwUf00MRPVyvbpldrFn1L9PLRUf0lxtO44JG9c+YJBDRIkEcmZxHQdJXutGdvDV+5jKGVOMt115kbTfpoEPq/1l9tRzvIXYSAACVjdiMe/GPiq6uFjUW7T58i6OOkrLKrci27bOrW+6auz+wReVpVgIHzknHhT7eMyZ0u8Xhnr1PMRHDuKnSdnxT/D5Goq4xCgFAKAUAoBQCgFAKAUAoBQCgFAY/unR+vbjUXBp/a20GMwQSMT7fpBPk7TAgTRVpZtb7FFWk5NTTtb35mR0ugT+md0Zk2qzCGJJa2NxAwY9obPgkfNZ4Z5Jy5fc1YDG4itUyytZ2j11/nkfi9cf09ty5b0yXQyLzuuBR7pIwBBPLoPZhc5spYKtUpN0naK1fPXz/Bb2zSjJqlSqNST10VmuS5FZ271y/aB9B97GVLYO/MhgWBBHHis85yw9VJxy3tw3V/TrZnzlWrLD1MsIqN+XHlexJu959Wsx/U7QH9oC7N0ngjaD8H8SK+hqUaGI/bwzcJb3lqrLdaa343tbQ6Fd1bWi7deH++h89L7o6lADudwPu9Rltjzn3iCfspgYwK4lecu8y0qiaS3XH5lUf1OKm1hney4WdzS9tda6pdhv6dmtCYdiv934KhikqeQwwYHINb4U4qhGTnefK352+RrpRqRio1N1uehacsVUuAG2jcBwDGQP5qJadKAUAoBQCgFAKAUAoBQCgFAKA/D9qA8676661u1sv6c+sMWr0wELcsrDkYHt8wAw+ctbEOEslt9n75GWdabqqhCPils+F/6Mlpur2xbNt9vv2KG3QN24MUCAkGTPBn8ggDm1O8p05wgm3LiuB1uzeyHgZ561RXvf2/Pp68Ft+h2Fu6cJp7tu6FVS1tva6xBEnM5H1DaCRziuhRm5006UvmR7SjW3y2d9+DKvQ9qrq/UVXW24cO7i2CCZ9kqCoJMOSczmanRUKklVlq7NejutPLg1sciOGVTLWkndrraz5cNOhOH6Z+4FtQjQP/hlB8TkNgT8Z+/mrnTsrQbT/wDp/InLCprST+bf5O/SOwLWnf1tTe9Zbe6FYewggiXDbiSJxnwK9pxhTi1lWvG325F9Ck6b8G75afY2XT9TbuIGtRs4ECI24iPFepp7Fs4Si7S3JNekRQCgFAKAUAoBQCgFAKAUAoBQEXqHUbVhd164ttf+oxPHA8nIED5FeNpK7PUm7tcNTJ9N6nY1mvuEsrIibFVgIaQBBkkZ3P7eSIxisbV8VeXLT8nNavjbze0fD15s+V09jSdRubkRbdwJcA2CLbAMAyADGVb7y/NKleNGtaWia+ptxXaihkoVFZK7zefAres9X6Va1Iv2rxW+rN/bQELcaNvvBXEcnaVnMzXReCqd0sSo+Fq6fBpl8e0ZOg4KV4va/vQ49s922dNbu3HKtbN0yUGQN0AAAmeZ+PdyM1lw0alSusPBXb68lfj0RinjZ95Ci1sraf2Xml60vUJNnVLZTlFmH9pgkiQfscxxE81KqpU6sqVR2ceqNVDGUlmjJLN1a2I666w+pOm1OtS7smFDgEn4IBJmCeM8fiq3Qq51Kd8m6fB9L8TUq8FDNTsmaTpXUrYm2WRYJ2gQBGT7eJEe6fhhViqRzZOJh76Lm4N6lsjgiQZHyKsLDk2qUOEn3ET/AL//AGP+KA70AoBQCgFAKAUAoBQCgFAKA8t7wvD+vQ6pbd5LNv6cwWO4jcAPJ9I7TI5yZrn4rEKE8tru1zVUruh2fKUYtylJRt6e1xNE3b1ttN6twLaYW9yelAFtVBIEjDDMxxxGRuN86Ea0FnVn04eRyqmGhXppVI2fTh5FV2t0DVXLq6m81sqWIIclm2j2kAMpjgrO4Ec/Yxw1Lw5prxdSGDoeDPUXi211djW9Y7Y0mptNavWEKtBwNrAgyCGWCDNbVOS0TNtlsUC/pppxuUXbwtkQqexto8jc6MSPt4rLPC05yUrW8jHPAUpSzaryIlj9LLVpYsai9IOBcgqFhsBbYTMkGftxVuJpU67zOKT6Kxpjh8O5ZqlNS8/6Kfuj9PWtobttrTPuGSHVgccHewM/cVbTxUqFOManihHRLl/hVLLQhotL8OCb29Dm/bfUW9gIZ7be4pcjcIbmWUAHHGayVIxlXlKn8uWnO7buVUU44lztfz2Nn0rTdRVAjeioUczM/wCE588V5lxH/ZfIk4YrhJfI/O3L10am6urEXTlY+kg4EeD7VGRxBByTVtOMk7yd2/kW0oTi7zd2/l6Gl0ust3CwtuG2NtaDwfirLmhxa3O9engoBQCgFAKAUAoBQCgM71/omqv3Js6w6e3C+wISZBMncrqYIjE1VUpylopWNlDEUqcbSpqT5t/gwnf/AGs9oobb3NS11j7dhZ5Ee4R9WSBkg8HgGMEsLGlOLzNt89bl9HtCk6kadS0XvHgrpfwaPqfbuosaVWTVuVs2SHQiAwAAOPU2qAu7BDePPOt03CLkpMz4atRhOffRvGUr3f8Axvy6Gs6HcDWLZAA9gkA8H93k/unzV1OanFSXExqcJ+Km7x4MnVM9FAKAp+69J6mmcbgsQ0n7fjzUZRurF1Cr3U8xUdB1122Dd1NtoucvyOcfgZIExiI8VmUpU5OUlozmym6dSU8ryv1aJtzqF7U3QmlOy0v13CvJjAAMf4/nGJtjU7z4djdhq9CUXLd/JETq9m+izduqJDqt1VlxyYmARIBwD45qFTNG7crL8lk61GNnltrzL3onTLWntBLPHlvLH5Mf+DitCViE5ym7ssK9ICgFAKAUAoBQCgFAKA5aqzvRl3MsiNymCPuDQHnHR9Hfu6jWMrAtprg9IbY37bl4HcQMvCg/HuyM4xVKLqTzxdpIqx3ZzWStCVpNacvbLHUd1XbwFhbe240o4OCSZEZ/4f8AMnmMCa8lVrSShom9+JinWryUYaKT31v9D96R2recXPV1O1SYT0SrKV55ZSRBMfmavp0FGk6bZop4XLR7pvQgdQ/TC67l16g6EfQBbiIJKyVce7/qAHAxW3B1nhabhGKld38Su9kvlpt58z2nh+7VoyfrqTem9u9T09rYNWupMzN17gP/ALiHP8VlxUZ1Z54Sy34JWRXVoV3K8Klj4t9H6w1wltRatJtIAFxrhnAB/wCGuOTz54+FKEorxyuy2jTqx+OVzQdP0uttWQLt1dQ6jJgDeMfIGYk5PPNaKsoSleCsvmXq5VdV1/VVFwW9LbuIcKdyh4IA+nfBIM+eK9mqSpJxbcuK4FlJRlK03ZfMjaDVavTW/UbTm3ugukFlWB/0boAA+rj5PFc11KlO9oaeZzalSpRlJQp+FPfmuduH4KrVdx3NVtL24UXB7WMKCJELIB5gEkHkj7VVOpUsqktr+nmZ6larZVpLwpry83uaTt3XNZs7RZdjuZmYBmUk/wDLtQx4gfFa6VVzdrevA30azm2revA1qnHxV5oP2gFAKAUAoBQCgFAKAqOv63U2wv8AS6f1yZk7wuziJBI3efI4qE3JLwotpxg753YynbGt1h/qXsWrbzecsPBckk7JYT8ZPxWGjCvCcmrWbu9/ob6yo2gqja0+nU7L0a49vUX9WptOAWWCJ3Dc0gK0REIATJjkHNXzpQac5KzONi8Nh1ecdeN9n/p36cdba06vaFpkyxBaWKicnjBj5nIryh3uW7en1HZqvH95uz25+pqek6w3rKXCu0sMj8Ej/tWmEsyuaq0FTqOKd7EypFQoBQCgI/UNN6tq5bkjejLI5G4ESP8ANeNXVhpxMYFvaexeXUaZCuyDe9pkHickttkAYEbR+azSzwhlUbonj3RVO9BdLWskre9CTpu5FTTp6L+reuXAqi544ktt8bf3eSf4E6dXNHTcowlSFT4tLb8yH3F1XXnR3g+mCB1VRcVgNocqDjeSTmPEH5qqtXnS1lHw8Xf8HThSoymu7k2+TRcdn29WiW0vqq2ktBRmXZhABPuOIk+ORgcVdRdRrxKxViHRd3Ftyv6Gmq4yigFAKAUAoBQCgFAR9FordoEWkVAWLEKIknk14lY9lJy3ZTdb0d82X3XVAB4PDZEZgbfxkcZqmvTlUVk7fky4mjOpG0ZW/JS2utX7lv0bSh3IIK+ANsAQV9oOMliM8iRVEq07KEF4uJnnXqWjTprxcdNEipbqPV9CIuJp2Qn24ndJEwQye4fBImDE118PDBQp5ajkn6bmiEXRgoo0um6zrztZtOrW3AIZRHIkGFuOYIjwOea5tKddvxxSI0KmIlL9yKS8yJ0/vPVNdu27mgdNhO1/7m1xJEg+kQZEHB811K1ClCEZxne/DivexpTfI0fS+r+qjO6GyFEndIgZJnco4j71jTutT2LbWxTW/wBQtIwlReP4tNj4mf8ANV9/STSckr8/dj3F/wDiNKv4b7eh86jvyyRttBhcJAX1FgHgsTmcCcYyPvUf1NPM432+Xz2MsMZRm7KRz1/e+kuWSsNdcgbrZtXVU8boZrYGMkGRMYq+Vkm7p25NP7Mn+ppcJX8tfsUt9X1l1X0tjaVKlmwqiM7d0GMQJ5J/aAQRz9K1S8U7ceHtmLTEVbxTts+Htlj1buCdG1m8jrfBtgrGTDI34GAfJBxBM17Kspx7qrGz5bpm7AY+NOvGNZZXtz303Nl03VI6DYwaAAY8GBg1uRfLVkqvTwUAoBQCgFAKAUAoBQEXqd60ltjf27PIYSD8CPJnxXjaSuyUISnLLHcynb/q2Va7b05Zbrk7QYEGSI+wmJjgCORWWm5rxKO716cixYalGrK8rbdeBZql3VmL1s2bSnKnliJGCQJ/MRHEzItlB1N9EQxOHouKipXd76aEXrli9p0VLDlldgqoxgj4APwTA8c5maplCVOyjLR6HOlTlSaUZNJu3O3kW3beuNy0QybGtsUYTORzn8zWqMrnUrUe7tre6uWpE4NSKSqXtjRge3SaZfxZT/8AGoOlB7pCr+9bvfFbnr9ylvdkKbeDbFwDG23CkmJBJkgHI9sRIxiKz1cHTmtNPIxVsBSqLTw+WhJ6V29aZD6llrTgxIZg3zyGg/EjBq2FCnB3jHUup4alTd4xSZA7e67b0pu6XUsVZLh2mCS4M5gLMmN08HdjioKoqWbO+PvY21MKqOH7/NeO7vbTW1tP9KjWd26W/wBUS3dCvYVQoZhADmSd4bwPbPwQPvUJOM6kajei/PEqjgP1EY4i+2qXNO2vO/Rrhc1465odONqPbQEiRaSRJHJ9MHx5q9V6b2kmaYYKvPVRf2+5eg1aZT9oBQCgFAKAUAoBQCgI2u0Nu8At1Q4DBgD8j/wiPM140nuShOUHeLsUneGpewqX7RO4Hbs53DP0iQAR5+R9wtQqTUEm3Yoq1FBJydtSFqe6dTt3LpHWASwZLp8fPpCIqjv6t/8A1szfqq17d0zODum9durMNetTCkBNs7cSQZYkDBH+1eKalK9VuPKyza+V1+Tyt30VGrNWT24/Tcnds97ZuJcsHeXLNtIEFicQczzxNb6+ElhW9VJPXfX+PqXwc43vr76mlud22lttcuBrYUqCXhQSxIAUk5z/ALiq6Wao7Ri7m2pSyRjJta/NeZK/9TaX01uesu1jGDuIzGdsx+aVZKlLJU0fJ6P5GWVelF2clfzJ2g6havLusXbd1f8AmtuGHkcqT5B/xU5QlB2krMtPjqXVLdgA3WI3cAAkmOeBUQUPQdVavLqLl1UKlmBDe4uNxiVIkiCqAZ4I8Vno1lVzJrZ2/sy4fEKtnTVrO39mD6x0G3ZvnVNZCWrt/wDtrAIBCuxHPBI3YxkgcZxYmFWcZJKyei99TodmyxFWvkcbQin9OOn05HpnSuhaUIjCwhI2wWG4gpwQWmDOZ5roU6FOmrRikJ4mrPeT+ZdVaUigFAKAUAoBQCgFAKAUBE1WhV3Rm/bOPByCJ/kf7fyBJuIGBBEg8igKnqvTkG24qwUYMTOSBPJPMGDz888VXKnFtS5FcqKnJPivdjFdd7UTUXmuWbVxxulo2hpBJIDPu9pke2Nwk8Yqyjja1Kp+0tFz21NToRS8bsySnaq6sLbCXdPbt4Jcgt4wAy/Hn71mq0e+quo9G3d/0Yq3ZlBeNS8Tf0/DM9qez9bo2ZnvWrlgu2xS/uPLAkNZge0GQp5OPmtPaEMPVoRyxfeqyzNt7b8fwZ6vZjr6U7Zubb29Cd0rsDXoxe1qV0rke57cstwTKgD2kRnJA58+LsFVjRTVVd4nrq9nxd99dN77eZbRw7prSW5K7q6DqE01v+r1RvILibyCVJwc+5jG4wuMyw8TXOxrqKcqsPhb+HkvPcpqYfFOX7bc7v4UvsW/cvRbNjTC9pStnaqhVElLn0hBzjIU7hzmQfEMTRhGPep5WuKPMZh4U06yeWUeX29+p+dE7bv6hdPe6heNwoFcIsBSeRuXYoECBAHzmJBvjTzNTbfkdTCYipSjJxfxrildeVud7PfbnqberyAoBQCgFAKAUAoBQCgFAKAUB8X2IVio3MAYHyYwP80BkLnWwbl0ai2+0Ku5VJ9hG3JMiOBmf3VmqVssnFq66Gd4qVOraKb8ldncd5WQhFm20qIAIAURx7hMj8TXn6uGiSd3wIVcbGDtNPNyej9b8yOf1F04CgJcuMeRb2kA4wCWHz8VvhRm4SnUWTLq7/fS5OOITTck1bmRusdyrfCgW2tgEkBx7iYj2gEiIJHOSfHnnYmop2jSea/L101sQlVrVYv9Mm1tJ9HwZ261duXtOEuB1RWX+5bYBg6mAG5Bkx4AyIIMEWePLaX0On2cpRleTWZbK109OJnu4+q6wW20bXFvSobeE3MyEFlwM7gAG8nH7qyVq9anPu7Zr7c9NzoQVBvv4+DLuuF+n8FX0B9dqALJ36i1aAfYSBIwOd0n2kgLI+wJGITlKtHLDW2tvLh6nA7UqYbFpvDTc5XTataOnVpavzZ7B03XC6m4Ag+R8HyM/B8c/auqttS5XtqS69PRQCgFAKAUAoBQCgFAKAUAoBQGe6l0y4vqC3bF4XyfU3HIEyogusjLjnELio5VrpuIeCWaOjPNOrrrOmqqahbF0XSwtlUV25Em4z2xA9ygDd+K04ihh5xUsOsuXVuWvytre5lxfeTanKzfVXfoVeo3BFcMtr3CQtpYLnAO125z4+azYHGVquInQlBTk/8AtJrRb7LVPTc50cXVdV0ZRu+XtHXUddsezbYvW3Qgne6iTPIVQCwBBOKz9qYSVBpRkvFfb3oW4xygslKTjm331/Bu+kdwWzoilxlAFsgwNzu5yHCjLCc5/G4mTUI4mDpeJ2e3qbsDioyyXdpXSs3u/Xe5nrvUG1Dm5DLbt2xbJJmOYkjCFtxEc4/gVRpqclKe6Vrn0OMwj7jutpSlm34JdOvItu2dOQUXR7luj/iSwKsAeRzAEjH08RkzVuFyRbilrxZ8xhYRpTdJxakt/fqelJMCefMf9q2m4/aAUAoBQCgFAKAUAoBQCgFAKAUBy1d/YjvtZtqltqiWaATCjyT4FGexV2kUuh69p9XaYEbiAd1kiWO3/lH7iCBxkGODVcakZacTRiMJUo6vVc1sVvU+vafThLVtVtkNlQBK+ePqmSCTH8yRUKlZQdrGKbmtYwbS3dtEvP8ABaa/W6a/ZdQ6kshUMUJgwYPAmDmJFeTr0WnFy3KZ4jDtOMpKzMF2Lc0r3Xuat7aDaNiXX2jByIYgNtKxmeaqwtGWIqOOXNltbS+/l5FeWlUxM0vFCFst/LyXI13WLtm8dPp7JXZ6gJ2iFgCAFOAfaTETx+Ksq1FnVNb3s+luZtpdowp1bLxN3W+3Vn51K/b02oD2QAqrFxEwPJgYiYO4/wDyiYmahVkoVVKPr5GGvUy11Navj5F70rrVnUD+04Y87eD+Y8j7jFaoyT2OpUo1KfxKxYVIqFAKAUAoBQCgFAKAUAoBQCgFAZLuHu22qm2oeX9u7iAcMVMzIE/H2NUVsRCluZsRiqdD4t/foeda/uBdQGUWjp7oJ23Uc+ofcTuf7kDESVJwayY105KNSnFuStZ248V6HR7LxTr1O5T8LTb9+pSK1rT3jbNnUXGKwGLy5ZlAUqgtjcCfDbjtEDOK7v8A+Q6lCNaDunvwS6a/La3oeU+1a0HFxVunPz9o0fROnm9qfQAZXU7WUsdqsASTBILACRHyD4E1xoTxNSi6TUVd6uyzeXvXqcDu8TiHK6jG7fCzXG1vehubnZAXKsL3wl1VAXxKFVxA8FWmOa0Yaj+mlmptp+ZsoYGlRd43ud+r9pKx9SyRaKJ7UVcEjMYPkx4kQIqbiruSWr+po7uMdYpXLDpugmwQr/3Gjc/OcMAYj2kcgf8AMcyZqNGnkjrvxIUKWSOu73MuOplNcSQlpwPTdRBy2Zngk7gdxgxEgQao72Xf5cpZHG1XfD5NL3vfZe+ButDe3IPcrsPqKkET+QB/sPwK2JljTW5IoeCgFAKAUAoBQCgFAKA5376oJdgokCSYEkwB/JgUbsexi5OyR0oeEHq2luXFUWrnpe6WwfcIMCQQRmDg+I80B5n13t4p6zm3cBF1iGCe3aW+pjtM7uZ3CN2RgzzMVhssXNNv12X9HHxuEyxdRNt+eiX9EPonaF59TYF9goZA4bBfYfdGBAPtIGTH3qyjF6LZPxWW3yO32Zkw9Bzp03eUbN3VlfayvfXy9T1yx060hDLbUMP3RLcR9Rzxjmuhd2sQIul7f09u4bqWgHJJnOCeYHAzJ+0n5rwFnNAftAZTqfUL41Q0miW0v9sOzFTiSf4Ajb4PMYiqpSlmyxN1CjR7p1at7XsrFLe7bFvU27uqAb1XIchyd5MfUSBt+YAAhI4rLLPSmnN3UtH+DhVJzoVozbvFu223L/TXabtyxbui6isGBx7jAxFa4UYQ+FWOxPF1pwySd0W9WGYUAoBQCgFAKAUAoBQFd17o1rV2TavCVOQfKNBAZT4Ik/wSDIJFRlFSVmW0a06U1ODszz7tLuXqDudMq2n9P2hmO7dE7pYXPcFiJE+eawKrWjLuoNSa3vy9DdUhhm+8m2k9rcedi61Wt6hpGt3b5W9ZY7bgEezkAyEXaTjORODEg1oqTnSWeWqKMRWwUKE5WacdVxv6e7b9Dv3J3NZu2GtWQbzXUI+AmOWJ8rkkeNuSozVNbF05Qyw8Ta+/M4GIxtKcMlPxOS+V+fL3cz3QNUiX7N3V6n0ltqy20Cyp27h73XAjc2Mk/IjM8JCdoqT6L/TXgK86OF7qrbW1uiXXbX+fTQdT7/04O2zetyJk3FZVnAEFtu4SRJXd/rXRp0nOOdax42advO23qWRqwl8LuU/TOo697DDSau3q7imB7eSGXeNzqswCSDMQBHib8RSgq0U04R3fFtPZoi87aaehD67b6gxsDUWGYvcVRDBxbaeRtMKYJ9xjAOcVxq9GpneWTa4cL/LYzLCYio5Xnsm1ra/Qm6Ts7qHqep66IuBsYlvb7SZEQG5Hn810FDDrDqOV57XvfS/5XQlDDzyLM/Fvu3r/AB0OvRtRd0165duL6uWQnKn2xO0ECcKpiPjiZrnuFWnPvPivvw+RBwr0pup8d91ttyLHqVy/1AbLMaezOLrCWLCYK5z4wCPz4rxylidIq0epFzli9Iq0ON93bgj4/TW65Got3X3XbVwo0THtZ0mTz7kf/HAmtFHROPI7VbCKhCEovSSvrr6G2q4zigFAKAUAoBQCgFAR/wCtt+r6O9fV2b9k+7bMbo+JxXl1exLJLLmtpsU/WO6bFnet0MYlWAKTwf2lwYI+1V1a0aSvLyM9evCjHNPnYwnYvTLmpV9Vpl9BTcPpK+4BQWJba0SYBiQQMkfIrOsPnk5rR80bcfCNWhRjGVpRT26krX9K1Wr1T2HvF1QS1t7pFvBUkjanuG11iRg7s4Eyw9ap3kqcney+/vz6nGw9Scq8qVR3yr7++JZ2P07DG56zge4emyAbgCDuA3A7RkCBzB+1P0dO91zuWPs+m27Nq599K/S7TWiN93UXwrBlV3AAOc+wA/6+PzXWq4tzhKGWKUlldlwfD/DTKjGUXB7F8/Z2ibaW06MV+ljJYfcMTM/eZrHRXcxcKeie/XzFOhTpq0FYs9B061ZXbZtrbHJ2iJOASx5YmBJOTFSbb3LSVXgPm5cCiWIA+SYoDJd7dwWBb9AMty48wEue62QAVPtBIyRjEieeDRWnHJLjp6mfETiqc1u0tluZfouusWLtxNb6i3LTqy2wMHCwZ4X9pAkAiJnIrNhb0YuM9yfZPZuJdJ3XHmiZou9LGm1GpY2mCsSz7FG5ckguJABJZiZPLc5qvD1m605OLs7b8LX+52amHlOEKedNrqb3o3VrWqtC9YYshJAJBHBg4I+a6cZKSujn1aUqUss1qTq9KxQCgFAKAUAoCt7h1Oot2C2ktC9dlYQkDBI3HLLMD7j/ALHyV7aFlJQckqjsjz27qtaeoWL13Tpa1BTYqH6WH9wAnbdaPqb/AErnVatZV4pLe9tdzpKFDupKMm43T2Le71jX2b9pdalhbN5iCQMKJAIZpx7TI+wM8VqlUcGs/HQw4mpgoQ8LabaSvxv5fk49sdf9P1bGmX+oAuN6cEwQCBggHEbTPEn71lo1JUnKEY5lfQ4WDm6U3SSbjm0fBJ7/ACL7tTSakXL97VIts3dpCgyRG4QYkYXaJnOeK201K7cuJ9Ji50ckKdJ3y31tbexpatMBHv6+0jBXuIrHhSwBP4BNeqLavYH7a1dtlLq6lRywIgRzJ8V4CqTu3SGf7hEEj6HgwYkHbkfeqZ4inBtSdmiiWJoxdnJEHqH6gaO2jOGa6FIEIuTLbcbyoMc8/wCavwtsTWVGD1f4Vzz9VSclFO7ZjOud3WuqNZt2Ld300cm6rwrNkAbNrNwvqHIkYjzVGPXcTVOWr6dPqaqPalPCOV08zXhsr6++ltzQ6/oVizaGosWWtNZKNJd2G3zAf4wxIAwvPIObEYeMIOdNWa1Odj6V1LER+O+Z9eZp9NrtNdKXJtG5AAOCyz+2eRyRH3Na6dSFRZomujiI1YeB6e9+p203RrFu9cvpbC3boAuNJ90QBiYHAyBU7K9y5zbSjwJlq0qiFAUSTAECSSSceSSSfua9In3QCgFAKAUAoBQCgMN3zqbtrU2NQune5bsAlig+rdESQDCrk/aT4zVNWKzRnbY14erTjTqQm7XSt6EU6f8A/wBNil03FMF8gFLOAAqqDk5yxzIOI4z5ViEnf3yOS8L+poRrOVrvT6+3fUhdK6VqtLqRZ0+0Eq26SPbO0yPlTs/PuzUoylTSox1la/JepCM3SSoR1la/Jb8f6LNOidYYg3NYm2T7QdpAyBlLYB8HM10q6oSo5ad1Oy1vx0vp80WypVZQtmsz8s9g3ntvb1GsYoTA2T9IIiQSFAj9sGPk1mw0XRqqpvZbPVeepKWHjmUot2tZq97vnr9jj1/si4oQaFLbFAgDX2M4mT7SIPBkD/tG2hXUM6d1GV3Zc358OiPYUYw+Bb6kTQfpo952va17ZY/SPTBZAJ5KnaDJOPd+arxFVzpU6dJuGV3dnuyuth5VGvG0uhKX9JNOzE3tRfdZBFtSqrAM7SCGxxxBHz8X0MdOjFKMY5kvit4n1b5viTp0Iwtz58S2670PSaaxvawt1QQreqS4AJwSrGCd20DEifia50cmHk60fC+a318tSvuMPQWfLa3Hf+WQu3O39HftsbDqpDGfQXYoJYw20rmYMePgmN1Qr0IV5Z56vnxFbB0qzvJa/Iz/AOoa6lVXT3LxuWQ0mMEnazoH5427oJPIPwFzNVabySd1wf4NnY2Gm8V3dV5oqLkvSys+e9z0XQdvWbYWFIICgj1H2kgAZXdB/wAZrbCnGGkVYrhThD4El5FvUyYoBQCgFAKAUAoBQA0Bn/8A0zBJS/dWRH1Gf5M5qipRzqyk15GpYrg4J+hkOg3tRbvqLALv6ZJt7iFcD2hzkAcgSfgVhw3e05Zcv4OXRk6FeWHjG8HJO/8A1T3tz326FnY1GosXzqdYvps7FQiuD7Yt8LuMCFOZ+okwJFbJT7t557vQ6GOxOHpQjGGvW2v+f0bLp2uF5N6qwE4kcj5H/nitEXdXKIyzJNEqvT0UAoDGd6d2tp79rTWUuvdYC4dibwU/uDbAyT7GaAOFORUJTUXYm6clSdW2idjit271BP7zpZ05WGAYe6R8EzMwRMAbh9RE1ii6mK1vaH1Zx4Sq4x3vlh03Zy07anpkWrVg6uzcJKG2DMzy5VGM7YknB8EARV0FUpNpvMuHQ7WAwcHCXeVtb3V1w/LK/uXXa1UOqfRHYl1Wddw+kAqTwSRtbJiBknAiqK0atZpSjZJ33vexthGhTbUJ5m9Nrbm37Y7hta2yLtk/Z1PKN5B+fyMHmt8ZKSujHWoTpSyyLepFIoBQCgFAKAUAoBQCgI+u05uLtDFM5I8jyMEUBnB2m1u6121dJkRtMqwWMAOD4PGOOZ5NTopzz3Iyp0m1K3iXG7+2xH1Fq16Fy7qGd3Jidsm3+4e0mBEGeIyBFU04xd5y1exRhMOqzcnrLXf7Ffoupan0FS1qVW5ICptDwMYkr98ZPj+JYbExjLPUjeOyit/mSwtGvV8b8MddGuRy610TqrW1azqLrXTO5S620WRONrA4MRPjxXTj+nqN94nFcLb+TuTqQb0TO2i7b6kVJ/q7llxgb7m8GRkwCRz/ALVVQ7qDfeJyXDW3239SCpNO6kznqtH1Fbmx2usikD1hcgEbVMwHWPcSpkE4xWGuqjleH30N0adOnDv4zvNL4WnZ68eG2qMp15NSbnqXXAugJatOxPCl2i5tJMlXbyWgn7VRGtKFWLqRbSun5Nbp81q/NI5n6vH1JOjGLyvWSjH6p6tW6H3Y0qNH9z0r6hF3oxAheYhlYgBuIkBhgExVeEzOUo0ptQu3bVXV9L9Tm9n05Tk3CTyp380endr9ENpA1y56jFiwIHhgOSw3T58c10oxUdjuRgoqyL8ipEjlp9KlufTRU3MWbaoG5jyTHJPzQ9cm9ztQ8FAKAUAoBQCgFAKAUAoDhrNR6alon/8AfyfA+TQHn/ca31eFuFFuFtyKCDBLH3ARgy3mQAT5rHJTg2+Zmpznh5uo4qV3tqT9JpU0yWdRMneRcP8Ay7hxnjE/+/BiKRhpGd/bOrRxM8XF5+KuvvY2mmvh1V14YSPxWwxnSgPi7bDCGAI+D/n/AHoDJdw9t221Vm8yM1pU2MgA2AKXMtxH1sZmPYJ+DXKmpO7NVLF1KVKVOPHjxIXbXY1kBrgLIWYkCAwAOceorcTH/wBOSYqmlh3GeZvnby69TkUcI4Tzt7Xsltbr1N3aTaABwAB/itRtPqgFAKAUAoBQCgFAKAUAoBQCgFAfOwTMCYifMfFAcdJo1t7tpaCZgnC/Yfb/AF/wIAkUAoBQCgPi1bCgKoCgYAAgCgPugFAKAUAoBQCgFAKAUAoBQCgFAKAUAoBQCgFAKAUAoBQCgFAKAUAoBQCgFAKAUAoBQCgFAKAUAoBQCgFAKAUAoBQCgFAKAUAoBQCgFAKAUAoBQCgFAKAUAoBQCgFAKAUAoBQCgFAf/9k="/>
          <p:cNvSpPr>
            <a:spLocks noChangeAspect="1" noChangeArrowheads="1"/>
          </p:cNvSpPr>
          <p:nvPr/>
        </p:nvSpPr>
        <p:spPr bwMode="auto">
          <a:xfrm>
            <a:off x="155575" y="-2179638"/>
            <a:ext cx="2762250" cy="454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s-CO"/>
          </a:p>
        </p:txBody>
      </p:sp>
      <p:pic>
        <p:nvPicPr>
          <p:cNvPr id="4104" name="Picture 4" descr="C:\Users\Acosta Ramirez\Desktop\DNA_orbit_animate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56" y="2020114"/>
            <a:ext cx="1970087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2046419" y="2133606"/>
            <a:ext cx="5826719" cy="1646302"/>
          </a:xfrm>
        </p:spPr>
        <p:txBody>
          <a:bodyPr/>
          <a:lstStyle/>
          <a:p>
            <a:pPr algn="ctr"/>
            <a:r>
              <a:rPr lang="es-CO" sz="2000" dirty="0" smtClean="0"/>
              <a:t/>
            </a:r>
            <a:br>
              <a:rPr lang="es-CO" sz="2000" dirty="0" smtClean="0"/>
            </a:br>
            <a:r>
              <a:rPr lang="es-CO" sz="2800" dirty="0" smtClean="0"/>
              <a:t>REPRODUCCIÓN EN PLANTAS </a:t>
            </a:r>
            <a:r>
              <a:rPr lang="es-CO" sz="2800" dirty="0" smtClean="0"/>
              <a:t>Y HERENCIA</a:t>
            </a:r>
            <a:br>
              <a:rPr lang="es-CO" sz="2800" dirty="0" smtClean="0"/>
            </a:br>
            <a:r>
              <a:rPr lang="es-CO" sz="2800" dirty="0" smtClean="0"/>
              <a:t>LEYES DE MENDEL </a:t>
            </a:r>
            <a:br>
              <a:rPr lang="es-CO" sz="2800" dirty="0" smtClean="0"/>
            </a:br>
            <a:r>
              <a:rPr lang="es-CO" sz="2800" dirty="0" smtClean="0"/>
              <a:t>HERENCIA POST -MENDELIANA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899868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eb.educastur.princast.es/proyectos/biogeo_ov/2BCH/B4_INFORMACION/T410_GENETICA/diapositivas/Diapositiva2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928688"/>
            <a:ext cx="8215313" cy="59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2 Título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21443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4000" b="1" dirty="0">
                <a:solidFill>
                  <a:srgbClr val="00B050"/>
                </a:solidFill>
                <a:latin typeface="Curlz MT" panose="04040404050702020202" pitchFamily="82" charset="0"/>
              </a:rPr>
              <a:t>RETROCRUZAMIENTO O CRUZAMIENTO PRUEBA</a:t>
            </a:r>
          </a:p>
        </p:txBody>
      </p:sp>
    </p:spTree>
    <p:extLst>
      <p:ext uri="{BB962C8B-B14F-4D97-AF65-F5344CB8AC3E}">
        <p14:creationId xmlns:p14="http://schemas.microsoft.com/office/powerpoint/2010/main" val="351311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285750" y="325438"/>
            <a:ext cx="3565525" cy="646330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b="1" dirty="0">
                <a:latin typeface="Arial" charset="0"/>
              </a:rPr>
              <a:t>La segunda ley de Mendel:</a:t>
            </a:r>
            <a:r>
              <a:rPr lang="es-ES" dirty="0">
                <a:latin typeface="Arial" charset="0"/>
              </a:rPr>
              <a:t>. </a:t>
            </a:r>
          </a:p>
          <a:p>
            <a:pPr algn="ctr" eaLnBrk="1" hangingPunct="1">
              <a:defRPr/>
            </a:pPr>
            <a:endParaRPr lang="es-ES" sz="1800" dirty="0">
              <a:latin typeface="Arial" charset="0"/>
            </a:endParaRPr>
          </a:p>
          <a:p>
            <a:pPr algn="ctr" eaLnBrk="1" hangingPunct="1">
              <a:defRPr/>
            </a:pPr>
            <a:r>
              <a:rPr lang="es-ES" sz="1800" b="1" dirty="0">
                <a:latin typeface="Arial" charset="0"/>
              </a:rPr>
              <a:t>Ley de la</a:t>
            </a:r>
            <a:r>
              <a:rPr lang="es-ES" sz="1800" dirty="0">
                <a:latin typeface="Arial" charset="0"/>
              </a:rPr>
              <a:t> </a:t>
            </a:r>
            <a:r>
              <a:rPr lang="es-ES" sz="1800" b="1" dirty="0">
                <a:latin typeface="Arial" charset="0"/>
              </a:rPr>
              <a:t>separación o disyunción de los alelos.</a:t>
            </a:r>
            <a:r>
              <a:rPr lang="es-ES" sz="1800" dirty="0">
                <a:latin typeface="Arial" charset="0"/>
              </a:rPr>
              <a:t> </a:t>
            </a:r>
            <a:br>
              <a:rPr lang="es-ES" sz="1800" dirty="0">
                <a:latin typeface="Arial" charset="0"/>
              </a:rPr>
            </a:br>
            <a:endParaRPr lang="es-ES" sz="1800" dirty="0">
              <a:latin typeface="Arial" charset="0"/>
            </a:endParaRPr>
          </a:p>
          <a:p>
            <a:pPr algn="ctr" eaLnBrk="1" hangingPunct="1">
              <a:defRPr/>
            </a:pPr>
            <a:r>
              <a:rPr lang="es-ES" sz="1800" dirty="0">
                <a:latin typeface="Arial" charset="0"/>
              </a:rPr>
              <a:t>Mendel tomó plantas procedentes de las semillas de la primera generación (F</a:t>
            </a:r>
            <a:r>
              <a:rPr lang="es-ES" sz="1800" baseline="-25000" dirty="0">
                <a:latin typeface="Arial" charset="0"/>
              </a:rPr>
              <a:t>1</a:t>
            </a:r>
            <a:r>
              <a:rPr lang="es-ES" sz="1800" dirty="0">
                <a:latin typeface="Arial" charset="0"/>
              </a:rPr>
              <a:t>) del experimento anterior, amarillas </a:t>
            </a:r>
            <a:r>
              <a:rPr lang="es-ES" sz="1800" dirty="0" err="1">
                <a:latin typeface="Arial" charset="0"/>
              </a:rPr>
              <a:t>Aa</a:t>
            </a:r>
            <a:r>
              <a:rPr lang="es-ES" sz="1800" dirty="0">
                <a:latin typeface="Arial" charset="0"/>
              </a:rPr>
              <a:t>,  y las polinizó entre sí. Del cruce obtuvo semillas amarillas y verdes en la proporción 3:1 (75% amarillas y 25% verdes). Así pues, aunque el alelo que determina la coloración verde de las semillas parecía haber desaparecido en la primera generación filial, vuelve a manifestarse en esta segunda generación. </a:t>
            </a:r>
            <a:endParaRPr lang="es-ES" sz="1800" dirty="0" smtClean="0">
              <a:latin typeface="Arial" charset="0"/>
            </a:endParaRPr>
          </a:p>
          <a:p>
            <a:pPr algn="ctr" eaLnBrk="1" hangingPunct="1">
              <a:defRPr/>
            </a:pPr>
            <a:endParaRPr lang="es-ES" dirty="0">
              <a:latin typeface="Arial" charset="0"/>
            </a:endParaRPr>
          </a:p>
          <a:p>
            <a:pPr algn="ctr">
              <a:defRPr/>
            </a:pPr>
            <a:r>
              <a:rPr lang="es-ES_tradn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LEY DE LA ORDENACIÓN</a:t>
            </a:r>
            <a:endParaRPr lang="es-E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 eaLnBrk="1" hangingPunct="1">
              <a:defRPr/>
            </a:pPr>
            <a:endParaRPr lang="es-ES_tradnl" sz="1800" dirty="0">
              <a:latin typeface="Arial" charset="0"/>
            </a:endParaRPr>
          </a:p>
        </p:txBody>
      </p:sp>
      <p:sp>
        <p:nvSpPr>
          <p:cNvPr id="18435" name="Text Box 8"/>
          <p:cNvSpPr txBox="1">
            <a:spLocks noChangeArrowheads="1"/>
          </p:cNvSpPr>
          <p:nvPr/>
        </p:nvSpPr>
        <p:spPr bwMode="auto">
          <a:xfrm>
            <a:off x="4972050" y="765175"/>
            <a:ext cx="730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sz="2400" b="1">
                <a:latin typeface="Arial" panose="020B0604020202020204" pitchFamily="34" charset="0"/>
              </a:rPr>
              <a:t>Aa</a:t>
            </a:r>
            <a:endParaRPr lang="es-ES" sz="2400" b="1">
              <a:latin typeface="Arial" panose="020B0604020202020204" pitchFamily="34" charset="0"/>
            </a:endParaRPr>
          </a:p>
        </p:txBody>
      </p:sp>
      <p:sp>
        <p:nvSpPr>
          <p:cNvPr id="18436" name="Text Box 9"/>
          <p:cNvSpPr txBox="1">
            <a:spLocks noChangeArrowheads="1"/>
          </p:cNvSpPr>
          <p:nvPr/>
        </p:nvSpPr>
        <p:spPr bwMode="auto">
          <a:xfrm>
            <a:off x="6170613" y="527050"/>
            <a:ext cx="411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sz="1800" b="1">
                <a:latin typeface="Arial" panose="020B0604020202020204" pitchFamily="34" charset="0"/>
              </a:rPr>
              <a:t>X</a:t>
            </a:r>
            <a:endParaRPr lang="es-ES" sz="1800" b="1">
              <a:latin typeface="Arial" panose="020B0604020202020204" pitchFamily="34" charset="0"/>
            </a:endParaRPr>
          </a:p>
        </p:txBody>
      </p:sp>
      <p:sp>
        <p:nvSpPr>
          <p:cNvPr id="18437" name="Line 10"/>
          <p:cNvSpPr>
            <a:spLocks noChangeShapeType="1"/>
          </p:cNvSpPr>
          <p:nvPr/>
        </p:nvSpPr>
        <p:spPr bwMode="auto">
          <a:xfrm>
            <a:off x="5264150" y="1285875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18438" name="Line 11"/>
          <p:cNvSpPr>
            <a:spLocks noChangeShapeType="1"/>
          </p:cNvSpPr>
          <p:nvPr/>
        </p:nvSpPr>
        <p:spPr bwMode="auto">
          <a:xfrm>
            <a:off x="7412038" y="1306513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grpSp>
        <p:nvGrpSpPr>
          <p:cNvPr id="18439" name="Group 12"/>
          <p:cNvGrpSpPr>
            <a:grpSpLocks/>
          </p:cNvGrpSpPr>
          <p:nvPr/>
        </p:nvGrpSpPr>
        <p:grpSpPr bwMode="auto">
          <a:xfrm>
            <a:off x="4741863" y="1844675"/>
            <a:ext cx="3502025" cy="473075"/>
            <a:chOff x="3007" y="1384"/>
            <a:chExt cx="2206" cy="298"/>
          </a:xfrm>
        </p:grpSpPr>
        <p:sp>
          <p:nvSpPr>
            <p:cNvPr id="18483" name="Oval 13"/>
            <p:cNvSpPr>
              <a:spLocks noChangeArrowheads="1"/>
            </p:cNvSpPr>
            <p:nvPr/>
          </p:nvSpPr>
          <p:spPr bwMode="auto">
            <a:xfrm>
              <a:off x="3401" y="1442"/>
              <a:ext cx="202" cy="211"/>
            </a:xfrm>
            <a:prstGeom prst="ellipse">
              <a:avLst/>
            </a:prstGeom>
            <a:solidFill>
              <a:srgbClr val="5FD75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s-CO"/>
            </a:p>
          </p:txBody>
        </p:sp>
        <p:sp>
          <p:nvSpPr>
            <p:cNvPr id="18484" name="Oval 14"/>
            <p:cNvSpPr>
              <a:spLocks noChangeArrowheads="1"/>
            </p:cNvSpPr>
            <p:nvPr/>
          </p:nvSpPr>
          <p:spPr bwMode="auto">
            <a:xfrm>
              <a:off x="3028" y="1429"/>
              <a:ext cx="202" cy="211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s-CO"/>
            </a:p>
          </p:txBody>
        </p:sp>
        <p:sp>
          <p:nvSpPr>
            <p:cNvPr id="18485" name="Text Box 15"/>
            <p:cNvSpPr txBox="1">
              <a:spLocks noChangeArrowheads="1"/>
            </p:cNvSpPr>
            <p:nvPr/>
          </p:nvSpPr>
          <p:spPr bwMode="auto">
            <a:xfrm>
              <a:off x="3007" y="1391"/>
              <a:ext cx="4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_tradnl" sz="2400" b="1">
                  <a:latin typeface="Arial" panose="020B0604020202020204" pitchFamily="34" charset="0"/>
                </a:rPr>
                <a:t>A</a:t>
              </a:r>
              <a:endParaRPr lang="es-ES" sz="2400" b="1">
                <a:latin typeface="Arial" panose="020B0604020202020204" pitchFamily="34" charset="0"/>
              </a:endParaRPr>
            </a:p>
          </p:txBody>
        </p:sp>
        <p:sp>
          <p:nvSpPr>
            <p:cNvPr id="18486" name="Text Box 16"/>
            <p:cNvSpPr txBox="1">
              <a:spLocks noChangeArrowheads="1"/>
            </p:cNvSpPr>
            <p:nvPr/>
          </p:nvSpPr>
          <p:spPr bwMode="auto">
            <a:xfrm>
              <a:off x="3390" y="1394"/>
              <a:ext cx="4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_tradnl" sz="2400" b="1">
                  <a:latin typeface="Arial" panose="020B0604020202020204" pitchFamily="34" charset="0"/>
                </a:rPr>
                <a:t>a</a:t>
              </a:r>
              <a:endParaRPr lang="es-ES" sz="2400" b="1">
                <a:latin typeface="Arial" panose="020B0604020202020204" pitchFamily="34" charset="0"/>
              </a:endParaRPr>
            </a:p>
          </p:txBody>
        </p:sp>
        <p:sp>
          <p:nvSpPr>
            <p:cNvPr id="18487" name="Oval 17"/>
            <p:cNvSpPr>
              <a:spLocks noChangeArrowheads="1"/>
            </p:cNvSpPr>
            <p:nvPr/>
          </p:nvSpPr>
          <p:spPr bwMode="auto">
            <a:xfrm>
              <a:off x="4764" y="1435"/>
              <a:ext cx="202" cy="211"/>
            </a:xfrm>
            <a:prstGeom prst="ellipse">
              <a:avLst/>
            </a:prstGeom>
            <a:solidFill>
              <a:srgbClr val="5FD75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s-CO"/>
            </a:p>
          </p:txBody>
        </p:sp>
        <p:sp>
          <p:nvSpPr>
            <p:cNvPr id="18488" name="Oval 18"/>
            <p:cNvSpPr>
              <a:spLocks noChangeArrowheads="1"/>
            </p:cNvSpPr>
            <p:nvPr/>
          </p:nvSpPr>
          <p:spPr bwMode="auto">
            <a:xfrm>
              <a:off x="4391" y="1422"/>
              <a:ext cx="202" cy="211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s-CO"/>
            </a:p>
          </p:txBody>
        </p:sp>
        <p:sp>
          <p:nvSpPr>
            <p:cNvPr id="18489" name="Text Box 19"/>
            <p:cNvSpPr txBox="1">
              <a:spLocks noChangeArrowheads="1"/>
            </p:cNvSpPr>
            <p:nvPr/>
          </p:nvSpPr>
          <p:spPr bwMode="auto">
            <a:xfrm>
              <a:off x="4370" y="1384"/>
              <a:ext cx="4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_tradnl" sz="2400" b="1">
                  <a:latin typeface="Arial" panose="020B0604020202020204" pitchFamily="34" charset="0"/>
                </a:rPr>
                <a:t>A</a:t>
              </a:r>
              <a:endParaRPr lang="es-ES" sz="2400" b="1">
                <a:latin typeface="Arial" panose="020B0604020202020204" pitchFamily="34" charset="0"/>
              </a:endParaRPr>
            </a:p>
          </p:txBody>
        </p:sp>
        <p:sp>
          <p:nvSpPr>
            <p:cNvPr id="18490" name="Text Box 20"/>
            <p:cNvSpPr txBox="1">
              <a:spLocks noChangeArrowheads="1"/>
            </p:cNvSpPr>
            <p:nvPr/>
          </p:nvSpPr>
          <p:spPr bwMode="auto">
            <a:xfrm>
              <a:off x="4753" y="1387"/>
              <a:ext cx="4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_tradnl" sz="2400" b="1">
                  <a:latin typeface="Arial" panose="020B0604020202020204" pitchFamily="34" charset="0"/>
                </a:rPr>
                <a:t>a</a:t>
              </a:r>
              <a:endParaRPr lang="es-ES" sz="2400" b="1">
                <a:latin typeface="Arial" panose="020B0604020202020204" pitchFamily="34" charset="0"/>
              </a:endParaRPr>
            </a:p>
          </p:txBody>
        </p:sp>
      </p:grpSp>
      <p:sp>
        <p:nvSpPr>
          <p:cNvPr id="18440" name="Text Box 23"/>
          <p:cNvSpPr txBox="1">
            <a:spLocks noChangeArrowheads="1"/>
          </p:cNvSpPr>
          <p:nvPr/>
        </p:nvSpPr>
        <p:spPr bwMode="auto">
          <a:xfrm>
            <a:off x="5580063" y="4508500"/>
            <a:ext cx="730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sz="2400" b="1">
                <a:latin typeface="Arial" panose="020B0604020202020204" pitchFamily="34" charset="0"/>
              </a:rPr>
              <a:t>AA</a:t>
            </a:r>
            <a:endParaRPr lang="es-ES" sz="2400" b="1">
              <a:latin typeface="Arial" panose="020B0604020202020204" pitchFamily="34" charset="0"/>
            </a:endParaRPr>
          </a:p>
        </p:txBody>
      </p:sp>
      <p:graphicFrame>
        <p:nvGraphicFramePr>
          <p:cNvPr id="97360" name="Group 80"/>
          <p:cNvGraphicFramePr>
            <a:graphicFrameLocks noGrp="1"/>
          </p:cNvGraphicFramePr>
          <p:nvPr/>
        </p:nvGraphicFramePr>
        <p:xfrm>
          <a:off x="4427538" y="3213100"/>
          <a:ext cx="3816350" cy="2882900"/>
        </p:xfrm>
        <a:graphic>
          <a:graphicData uri="http://schemas.openxmlformats.org/drawingml/2006/table">
            <a:tbl>
              <a:tblPr/>
              <a:tblGrid>
                <a:gridCol w="865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05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8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8459" name="Group 42"/>
          <p:cNvGrpSpPr>
            <a:grpSpLocks/>
          </p:cNvGrpSpPr>
          <p:nvPr/>
        </p:nvGrpSpPr>
        <p:grpSpPr bwMode="auto">
          <a:xfrm>
            <a:off x="5724525" y="3284538"/>
            <a:ext cx="730250" cy="457200"/>
            <a:chOff x="3740" y="2164"/>
            <a:chExt cx="460" cy="288"/>
          </a:xfrm>
        </p:grpSpPr>
        <p:sp>
          <p:nvSpPr>
            <p:cNvPr id="18481" name="Oval 43"/>
            <p:cNvSpPr>
              <a:spLocks noChangeArrowheads="1"/>
            </p:cNvSpPr>
            <p:nvPr/>
          </p:nvSpPr>
          <p:spPr bwMode="auto">
            <a:xfrm>
              <a:off x="3761" y="2202"/>
              <a:ext cx="202" cy="211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s-CO"/>
            </a:p>
          </p:txBody>
        </p:sp>
        <p:sp>
          <p:nvSpPr>
            <p:cNvPr id="18482" name="Text Box 44"/>
            <p:cNvSpPr txBox="1">
              <a:spLocks noChangeArrowheads="1"/>
            </p:cNvSpPr>
            <p:nvPr/>
          </p:nvSpPr>
          <p:spPr bwMode="auto">
            <a:xfrm>
              <a:off x="3740" y="2164"/>
              <a:ext cx="4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_tradnl" sz="2400" b="1">
                  <a:latin typeface="Arial" panose="020B0604020202020204" pitchFamily="34" charset="0"/>
                </a:rPr>
                <a:t>A</a:t>
              </a:r>
              <a:endParaRPr lang="es-ES" sz="2400" b="1">
                <a:latin typeface="Arial" panose="020B0604020202020204" pitchFamily="34" charset="0"/>
              </a:endParaRPr>
            </a:p>
          </p:txBody>
        </p:sp>
      </p:grpSp>
      <p:grpSp>
        <p:nvGrpSpPr>
          <p:cNvPr id="18460" name="Group 45"/>
          <p:cNvGrpSpPr>
            <a:grpSpLocks/>
          </p:cNvGrpSpPr>
          <p:nvPr/>
        </p:nvGrpSpPr>
        <p:grpSpPr bwMode="auto">
          <a:xfrm>
            <a:off x="4643438" y="4149725"/>
            <a:ext cx="730250" cy="457200"/>
            <a:chOff x="2993" y="2577"/>
            <a:chExt cx="460" cy="288"/>
          </a:xfrm>
        </p:grpSpPr>
        <p:sp>
          <p:nvSpPr>
            <p:cNvPr id="18479" name="Oval 46"/>
            <p:cNvSpPr>
              <a:spLocks noChangeArrowheads="1"/>
            </p:cNvSpPr>
            <p:nvPr/>
          </p:nvSpPr>
          <p:spPr bwMode="auto">
            <a:xfrm>
              <a:off x="3014" y="2615"/>
              <a:ext cx="202" cy="211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s-CO"/>
            </a:p>
          </p:txBody>
        </p:sp>
        <p:sp>
          <p:nvSpPr>
            <p:cNvPr id="18480" name="Text Box 47"/>
            <p:cNvSpPr txBox="1">
              <a:spLocks noChangeArrowheads="1"/>
            </p:cNvSpPr>
            <p:nvPr/>
          </p:nvSpPr>
          <p:spPr bwMode="auto">
            <a:xfrm>
              <a:off x="2993" y="2577"/>
              <a:ext cx="4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_tradnl" sz="2400" b="1">
                  <a:latin typeface="Arial" panose="020B0604020202020204" pitchFamily="34" charset="0"/>
                </a:rPr>
                <a:t>A</a:t>
              </a:r>
              <a:endParaRPr lang="es-ES" sz="2400" b="1">
                <a:latin typeface="Arial" panose="020B0604020202020204" pitchFamily="34" charset="0"/>
              </a:endParaRPr>
            </a:p>
          </p:txBody>
        </p:sp>
      </p:grpSp>
      <p:grpSp>
        <p:nvGrpSpPr>
          <p:cNvPr id="18461" name="Group 48"/>
          <p:cNvGrpSpPr>
            <a:grpSpLocks/>
          </p:cNvGrpSpPr>
          <p:nvPr/>
        </p:nvGrpSpPr>
        <p:grpSpPr bwMode="auto">
          <a:xfrm>
            <a:off x="7312025" y="3278188"/>
            <a:ext cx="730250" cy="457200"/>
            <a:chOff x="4906" y="2150"/>
            <a:chExt cx="460" cy="288"/>
          </a:xfrm>
        </p:grpSpPr>
        <p:sp>
          <p:nvSpPr>
            <p:cNvPr id="18477" name="Oval 49"/>
            <p:cNvSpPr>
              <a:spLocks noChangeArrowheads="1"/>
            </p:cNvSpPr>
            <p:nvPr/>
          </p:nvSpPr>
          <p:spPr bwMode="auto">
            <a:xfrm>
              <a:off x="4917" y="2198"/>
              <a:ext cx="202" cy="211"/>
            </a:xfrm>
            <a:prstGeom prst="ellipse">
              <a:avLst/>
            </a:prstGeom>
            <a:solidFill>
              <a:srgbClr val="5FD75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s-CO"/>
            </a:p>
          </p:txBody>
        </p:sp>
        <p:sp>
          <p:nvSpPr>
            <p:cNvPr id="18478" name="Text Box 50"/>
            <p:cNvSpPr txBox="1">
              <a:spLocks noChangeArrowheads="1"/>
            </p:cNvSpPr>
            <p:nvPr/>
          </p:nvSpPr>
          <p:spPr bwMode="auto">
            <a:xfrm>
              <a:off x="4906" y="2150"/>
              <a:ext cx="4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_tradnl" sz="2400" b="1">
                  <a:latin typeface="Arial" panose="020B0604020202020204" pitchFamily="34" charset="0"/>
                </a:rPr>
                <a:t>a</a:t>
              </a:r>
              <a:endParaRPr lang="es-ES" sz="2400" b="1">
                <a:latin typeface="Arial" panose="020B0604020202020204" pitchFamily="34" charset="0"/>
              </a:endParaRPr>
            </a:p>
          </p:txBody>
        </p:sp>
      </p:grpSp>
      <p:sp>
        <p:nvSpPr>
          <p:cNvPr id="18462" name="Text Box 53"/>
          <p:cNvSpPr txBox="1">
            <a:spLocks noChangeArrowheads="1"/>
          </p:cNvSpPr>
          <p:nvPr/>
        </p:nvSpPr>
        <p:spPr bwMode="auto">
          <a:xfrm>
            <a:off x="7092950" y="4508500"/>
            <a:ext cx="730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sz="2400" b="1">
                <a:latin typeface="Arial" panose="020B0604020202020204" pitchFamily="34" charset="0"/>
              </a:rPr>
              <a:t>Aa</a:t>
            </a:r>
            <a:endParaRPr lang="es-ES" sz="2400" b="1">
              <a:latin typeface="Arial" panose="020B0604020202020204" pitchFamily="34" charset="0"/>
            </a:endParaRPr>
          </a:p>
        </p:txBody>
      </p:sp>
      <p:grpSp>
        <p:nvGrpSpPr>
          <p:cNvPr id="18463" name="Group 54"/>
          <p:cNvGrpSpPr>
            <a:grpSpLocks/>
          </p:cNvGrpSpPr>
          <p:nvPr/>
        </p:nvGrpSpPr>
        <p:grpSpPr bwMode="auto">
          <a:xfrm>
            <a:off x="4648200" y="5205413"/>
            <a:ext cx="730250" cy="457200"/>
            <a:chOff x="4906" y="2150"/>
            <a:chExt cx="460" cy="288"/>
          </a:xfrm>
        </p:grpSpPr>
        <p:sp>
          <p:nvSpPr>
            <p:cNvPr id="18475" name="Oval 55"/>
            <p:cNvSpPr>
              <a:spLocks noChangeArrowheads="1"/>
            </p:cNvSpPr>
            <p:nvPr/>
          </p:nvSpPr>
          <p:spPr bwMode="auto">
            <a:xfrm>
              <a:off x="4917" y="2198"/>
              <a:ext cx="202" cy="211"/>
            </a:xfrm>
            <a:prstGeom prst="ellipse">
              <a:avLst/>
            </a:prstGeom>
            <a:solidFill>
              <a:srgbClr val="5FD75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s-CO"/>
            </a:p>
          </p:txBody>
        </p:sp>
        <p:sp>
          <p:nvSpPr>
            <p:cNvPr id="18476" name="Text Box 56"/>
            <p:cNvSpPr txBox="1">
              <a:spLocks noChangeArrowheads="1"/>
            </p:cNvSpPr>
            <p:nvPr/>
          </p:nvSpPr>
          <p:spPr bwMode="auto">
            <a:xfrm>
              <a:off x="4906" y="2150"/>
              <a:ext cx="4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_tradnl" sz="2400" b="1">
                  <a:latin typeface="Arial" panose="020B0604020202020204" pitchFamily="34" charset="0"/>
                </a:rPr>
                <a:t>a</a:t>
              </a:r>
              <a:endParaRPr lang="es-ES" sz="2400" b="1">
                <a:latin typeface="Arial" panose="020B0604020202020204" pitchFamily="34" charset="0"/>
              </a:endParaRPr>
            </a:p>
          </p:txBody>
        </p:sp>
      </p:grpSp>
      <p:sp>
        <p:nvSpPr>
          <p:cNvPr id="18464" name="Text Box 59"/>
          <p:cNvSpPr txBox="1">
            <a:spLocks noChangeArrowheads="1"/>
          </p:cNvSpPr>
          <p:nvPr/>
        </p:nvSpPr>
        <p:spPr bwMode="auto">
          <a:xfrm>
            <a:off x="5580063" y="5589588"/>
            <a:ext cx="730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sz="2400" b="1">
                <a:latin typeface="Arial" panose="020B0604020202020204" pitchFamily="34" charset="0"/>
              </a:rPr>
              <a:t>Aa</a:t>
            </a:r>
            <a:endParaRPr lang="es-ES" sz="2400" b="1">
              <a:latin typeface="Arial" panose="020B0604020202020204" pitchFamily="34" charset="0"/>
            </a:endParaRPr>
          </a:p>
        </p:txBody>
      </p:sp>
      <p:sp>
        <p:nvSpPr>
          <p:cNvPr id="18465" name="Text Box 62"/>
          <p:cNvSpPr txBox="1">
            <a:spLocks noChangeArrowheads="1"/>
          </p:cNvSpPr>
          <p:nvPr/>
        </p:nvSpPr>
        <p:spPr bwMode="auto">
          <a:xfrm>
            <a:off x="7235825" y="5589588"/>
            <a:ext cx="531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sz="2400" b="1">
                <a:latin typeface="Arial" panose="020B0604020202020204" pitchFamily="34" charset="0"/>
              </a:rPr>
              <a:t>aa</a:t>
            </a:r>
            <a:endParaRPr lang="es-ES" sz="2400" b="1">
              <a:latin typeface="Arial" panose="020B0604020202020204" pitchFamily="34" charset="0"/>
            </a:endParaRPr>
          </a:p>
        </p:txBody>
      </p:sp>
      <p:sp>
        <p:nvSpPr>
          <p:cNvPr id="18466" name="Text Box 66"/>
          <p:cNvSpPr txBox="1">
            <a:spLocks noChangeArrowheads="1"/>
          </p:cNvSpPr>
          <p:nvPr/>
        </p:nvSpPr>
        <p:spPr bwMode="auto">
          <a:xfrm>
            <a:off x="3924300" y="549275"/>
            <a:ext cx="455613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s-ES" sz="2400">
                <a:latin typeface="Times New Roman" panose="02020603050405020304" pitchFamily="18" charset="0"/>
              </a:rPr>
              <a:t>F</a:t>
            </a:r>
            <a:r>
              <a:rPr lang="es-ES" sz="2400" baseline="-25000">
                <a:latin typeface="Times New Roman" panose="02020603050405020304" pitchFamily="18" charset="0"/>
              </a:rPr>
              <a:t>1</a:t>
            </a:r>
          </a:p>
          <a:p>
            <a:pPr eaLnBrk="1" hangingPunct="1"/>
            <a:endParaRPr lang="es-ES" sz="2400">
              <a:latin typeface="Times New Roman" panose="02020603050405020304" pitchFamily="18" charset="0"/>
            </a:endParaRPr>
          </a:p>
          <a:p>
            <a:pPr eaLnBrk="1" hangingPunct="1"/>
            <a:endParaRPr lang="es-ES" sz="2400">
              <a:latin typeface="Times New Roman" panose="02020603050405020304" pitchFamily="18" charset="0"/>
            </a:endParaRPr>
          </a:p>
          <a:p>
            <a:pPr eaLnBrk="1" hangingPunct="1"/>
            <a:endParaRPr lang="es-ES" sz="2400">
              <a:latin typeface="Times New Roman" panose="02020603050405020304" pitchFamily="18" charset="0"/>
            </a:endParaRPr>
          </a:p>
          <a:p>
            <a:pPr eaLnBrk="1" hangingPunct="1"/>
            <a:endParaRPr lang="es-ES" sz="2400">
              <a:latin typeface="Times New Roman" panose="02020603050405020304" pitchFamily="18" charset="0"/>
            </a:endParaRPr>
          </a:p>
          <a:p>
            <a:pPr eaLnBrk="1" hangingPunct="1"/>
            <a:endParaRPr lang="es-ES" sz="2400">
              <a:latin typeface="Times New Roman" panose="02020603050405020304" pitchFamily="18" charset="0"/>
            </a:endParaRPr>
          </a:p>
          <a:p>
            <a:pPr eaLnBrk="1" hangingPunct="1"/>
            <a:r>
              <a:rPr lang="es-ES" sz="2400">
                <a:latin typeface="Times New Roman" panose="02020603050405020304" pitchFamily="18" charset="0"/>
              </a:rPr>
              <a:t>F</a:t>
            </a:r>
            <a:r>
              <a:rPr lang="es-ES" sz="2400" baseline="-25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8467" name="Text Box 67"/>
          <p:cNvSpPr txBox="1">
            <a:spLocks noChangeArrowheads="1"/>
          </p:cNvSpPr>
          <p:nvPr/>
        </p:nvSpPr>
        <p:spPr bwMode="auto">
          <a:xfrm>
            <a:off x="5835650" y="1997075"/>
            <a:ext cx="10080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sz="1200" b="1">
                <a:latin typeface="Arial" panose="020B0604020202020204" pitchFamily="34" charset="0"/>
              </a:rPr>
              <a:t>Gametos</a:t>
            </a:r>
            <a:endParaRPr lang="es-ES" sz="1200" b="1">
              <a:latin typeface="Arial" panose="020B0604020202020204" pitchFamily="34" charset="0"/>
            </a:endParaRPr>
          </a:p>
        </p:txBody>
      </p:sp>
      <p:pic>
        <p:nvPicPr>
          <p:cNvPr id="18468" name="Picture 68" descr="Guisante_liso_amaril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260350"/>
            <a:ext cx="6191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69" name="Text Box 69"/>
          <p:cNvSpPr txBox="1">
            <a:spLocks noChangeArrowheads="1"/>
          </p:cNvSpPr>
          <p:nvPr/>
        </p:nvSpPr>
        <p:spPr bwMode="auto">
          <a:xfrm>
            <a:off x="7061200" y="765175"/>
            <a:ext cx="730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sz="2400" b="1">
                <a:latin typeface="Arial" panose="020B0604020202020204" pitchFamily="34" charset="0"/>
              </a:rPr>
              <a:t>Aa</a:t>
            </a:r>
            <a:endParaRPr lang="es-ES" sz="2400" b="1">
              <a:latin typeface="Arial" panose="020B0604020202020204" pitchFamily="34" charset="0"/>
            </a:endParaRPr>
          </a:p>
        </p:txBody>
      </p:sp>
      <p:pic>
        <p:nvPicPr>
          <p:cNvPr id="18470" name="Picture 70" descr="Guisante_liso_amaril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00" y="260350"/>
            <a:ext cx="6191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1" name="Picture 71" descr="Guisante_liso_amaril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5084763"/>
            <a:ext cx="6191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2" name="Picture 72" descr="Guisante_liso_amaril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005263"/>
            <a:ext cx="6191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3" name="Picture 73" descr="Guisante_liso_amaril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005263"/>
            <a:ext cx="6191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4" name="Picture 74" descr="Guisante_liso_ver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084763"/>
            <a:ext cx="6477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027135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48" descr="E:\Dibujos\U2\definitivos\1860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2286000"/>
            <a:ext cx="6286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590550" y="1949450"/>
          <a:ext cx="836613" cy="138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8" name="Imagen de mapa de bits" r:id="rId4" imgW="923810" imgH="1533739" progId="Paint.Picture">
                  <p:embed/>
                </p:oleObj>
              </mc:Choice>
              <mc:Fallback>
                <p:oleObj name="Imagen de mapa de bits" r:id="rId4" imgW="923810" imgH="153373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" y="1949450"/>
                        <a:ext cx="836613" cy="1387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70"/>
          <p:cNvGrpSpPr>
            <a:grpSpLocks/>
          </p:cNvGrpSpPr>
          <p:nvPr/>
        </p:nvGrpSpPr>
        <p:grpSpPr bwMode="auto">
          <a:xfrm>
            <a:off x="58738" y="5986463"/>
            <a:ext cx="2960687" cy="550862"/>
            <a:chOff x="137" y="3695"/>
            <a:chExt cx="1865" cy="347"/>
          </a:xfrm>
        </p:grpSpPr>
        <p:grpSp>
          <p:nvGrpSpPr>
            <p:cNvPr id="19544" name="Group 269"/>
            <p:cNvGrpSpPr>
              <a:grpSpLocks/>
            </p:cNvGrpSpPr>
            <p:nvPr/>
          </p:nvGrpSpPr>
          <p:grpSpPr bwMode="auto">
            <a:xfrm>
              <a:off x="1570" y="3695"/>
              <a:ext cx="432" cy="347"/>
              <a:chOff x="340" y="2208"/>
              <a:chExt cx="432" cy="347"/>
            </a:xfrm>
          </p:grpSpPr>
          <p:sp>
            <p:nvSpPr>
              <p:cNvPr id="19554" name="Oval 270"/>
              <p:cNvSpPr>
                <a:spLocks noChangeArrowheads="1"/>
              </p:cNvSpPr>
              <p:nvPr/>
            </p:nvSpPr>
            <p:spPr bwMode="auto">
              <a:xfrm>
                <a:off x="384" y="2208"/>
                <a:ext cx="347" cy="347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ECD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es-CO"/>
              </a:p>
            </p:txBody>
          </p:sp>
          <p:sp>
            <p:nvSpPr>
              <p:cNvPr id="19555" name="Text Box 271"/>
              <p:cNvSpPr txBox="1">
                <a:spLocks noChangeArrowheads="1"/>
              </p:cNvSpPr>
              <p:nvPr/>
            </p:nvSpPr>
            <p:spPr bwMode="auto">
              <a:xfrm>
                <a:off x="340" y="2282"/>
                <a:ext cx="43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s-ES_tradnl" sz="1600">
                    <a:solidFill>
                      <a:srgbClr val="80008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v</a:t>
                </a:r>
              </a:p>
            </p:txBody>
          </p:sp>
        </p:grpSp>
        <p:grpSp>
          <p:nvGrpSpPr>
            <p:cNvPr id="19545" name="Group 272"/>
            <p:cNvGrpSpPr>
              <a:grpSpLocks/>
            </p:cNvGrpSpPr>
            <p:nvPr/>
          </p:nvGrpSpPr>
          <p:grpSpPr bwMode="auto">
            <a:xfrm>
              <a:off x="137" y="3695"/>
              <a:ext cx="432" cy="347"/>
              <a:chOff x="340" y="2208"/>
              <a:chExt cx="432" cy="347"/>
            </a:xfrm>
          </p:grpSpPr>
          <p:sp>
            <p:nvSpPr>
              <p:cNvPr id="19552" name="Oval 273"/>
              <p:cNvSpPr>
                <a:spLocks noChangeArrowheads="1"/>
              </p:cNvSpPr>
              <p:nvPr/>
            </p:nvSpPr>
            <p:spPr bwMode="auto">
              <a:xfrm>
                <a:off x="384" y="2208"/>
                <a:ext cx="347" cy="347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ECD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es-CO"/>
              </a:p>
            </p:txBody>
          </p:sp>
          <p:sp>
            <p:nvSpPr>
              <p:cNvPr id="19553" name="Text Box 274"/>
              <p:cNvSpPr txBox="1">
                <a:spLocks noChangeArrowheads="1"/>
              </p:cNvSpPr>
              <p:nvPr/>
            </p:nvSpPr>
            <p:spPr bwMode="auto">
              <a:xfrm>
                <a:off x="340" y="2282"/>
                <a:ext cx="43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s-ES_tradnl" sz="1600">
                    <a:solidFill>
                      <a:srgbClr val="80008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V</a:t>
                </a:r>
              </a:p>
            </p:txBody>
          </p:sp>
        </p:grpSp>
        <p:grpSp>
          <p:nvGrpSpPr>
            <p:cNvPr id="19546" name="Group 275"/>
            <p:cNvGrpSpPr>
              <a:grpSpLocks/>
            </p:cNvGrpSpPr>
            <p:nvPr/>
          </p:nvGrpSpPr>
          <p:grpSpPr bwMode="auto">
            <a:xfrm>
              <a:off x="613" y="3695"/>
              <a:ext cx="432" cy="347"/>
              <a:chOff x="340" y="2208"/>
              <a:chExt cx="432" cy="347"/>
            </a:xfrm>
          </p:grpSpPr>
          <p:sp>
            <p:nvSpPr>
              <p:cNvPr id="19550" name="Oval 276"/>
              <p:cNvSpPr>
                <a:spLocks noChangeArrowheads="1"/>
              </p:cNvSpPr>
              <p:nvPr/>
            </p:nvSpPr>
            <p:spPr bwMode="auto">
              <a:xfrm>
                <a:off x="384" y="2208"/>
                <a:ext cx="347" cy="347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ECD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es-CO"/>
              </a:p>
            </p:txBody>
          </p:sp>
          <p:sp>
            <p:nvSpPr>
              <p:cNvPr id="19551" name="Text Box 277"/>
              <p:cNvSpPr txBox="1">
                <a:spLocks noChangeArrowheads="1"/>
              </p:cNvSpPr>
              <p:nvPr/>
            </p:nvSpPr>
            <p:spPr bwMode="auto">
              <a:xfrm>
                <a:off x="340" y="2282"/>
                <a:ext cx="43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s-ES_tradnl" sz="1600">
                    <a:solidFill>
                      <a:srgbClr val="80008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v</a:t>
                </a:r>
              </a:p>
            </p:txBody>
          </p:sp>
        </p:grpSp>
        <p:grpSp>
          <p:nvGrpSpPr>
            <p:cNvPr id="19547" name="Group 278"/>
            <p:cNvGrpSpPr>
              <a:grpSpLocks/>
            </p:cNvGrpSpPr>
            <p:nvPr/>
          </p:nvGrpSpPr>
          <p:grpSpPr bwMode="auto">
            <a:xfrm>
              <a:off x="1100" y="3695"/>
              <a:ext cx="432" cy="347"/>
              <a:chOff x="340" y="2208"/>
              <a:chExt cx="432" cy="347"/>
            </a:xfrm>
          </p:grpSpPr>
          <p:sp>
            <p:nvSpPr>
              <p:cNvPr id="19548" name="Oval 279"/>
              <p:cNvSpPr>
                <a:spLocks noChangeArrowheads="1"/>
              </p:cNvSpPr>
              <p:nvPr/>
            </p:nvSpPr>
            <p:spPr bwMode="auto">
              <a:xfrm>
                <a:off x="384" y="2208"/>
                <a:ext cx="347" cy="347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ECD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es-CO"/>
              </a:p>
            </p:txBody>
          </p:sp>
          <p:sp>
            <p:nvSpPr>
              <p:cNvPr id="19549" name="Text Box 280"/>
              <p:cNvSpPr txBox="1">
                <a:spLocks noChangeArrowheads="1"/>
              </p:cNvSpPr>
              <p:nvPr/>
            </p:nvSpPr>
            <p:spPr bwMode="auto">
              <a:xfrm>
                <a:off x="340" y="2282"/>
                <a:ext cx="43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s-ES_tradnl" sz="1600">
                    <a:solidFill>
                      <a:srgbClr val="80008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V</a:t>
                </a:r>
              </a:p>
            </p:txBody>
          </p:sp>
        </p:grpSp>
      </p:grpSp>
      <p:graphicFrame>
        <p:nvGraphicFramePr>
          <p:cNvPr id="21" name="Object 3"/>
          <p:cNvGraphicFramePr>
            <a:graphicFrameLocks noChangeAspect="1"/>
          </p:cNvGraphicFramePr>
          <p:nvPr/>
        </p:nvGraphicFramePr>
        <p:xfrm>
          <a:off x="1150938" y="4259263"/>
          <a:ext cx="836612" cy="138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" name="Imagen de mapa de bits" r:id="rId6" imgW="923810" imgH="1533739" progId="Paint.Picture">
                  <p:embed/>
                </p:oleObj>
              </mc:Choice>
              <mc:Fallback>
                <p:oleObj name="Imagen de mapa de bits" r:id="rId6" imgW="923810" imgH="153373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0938" y="4259263"/>
                        <a:ext cx="836612" cy="1387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282"/>
          <p:cNvSpPr txBox="1">
            <a:spLocks noChangeArrowheads="1"/>
          </p:cNvSpPr>
          <p:nvPr/>
        </p:nvSpPr>
        <p:spPr bwMode="auto">
          <a:xfrm>
            <a:off x="450850" y="332105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AAVV</a:t>
            </a:r>
          </a:p>
        </p:txBody>
      </p:sp>
      <p:sp>
        <p:nvSpPr>
          <p:cNvPr id="23" name="Text Box 283"/>
          <p:cNvSpPr txBox="1">
            <a:spLocks noChangeArrowheads="1"/>
          </p:cNvSpPr>
          <p:nvPr/>
        </p:nvSpPr>
        <p:spPr bwMode="auto">
          <a:xfrm>
            <a:off x="1785938" y="3286125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aavv</a:t>
            </a:r>
          </a:p>
        </p:txBody>
      </p:sp>
      <p:sp>
        <p:nvSpPr>
          <p:cNvPr id="24" name="Text Box 284"/>
          <p:cNvSpPr txBox="1">
            <a:spLocks noChangeArrowheads="1"/>
          </p:cNvSpPr>
          <p:nvPr/>
        </p:nvSpPr>
        <p:spPr bwMode="auto">
          <a:xfrm>
            <a:off x="1847850" y="492125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AaVv</a:t>
            </a:r>
          </a:p>
        </p:txBody>
      </p:sp>
      <p:grpSp>
        <p:nvGrpSpPr>
          <p:cNvPr id="9" name="Group 369"/>
          <p:cNvGrpSpPr>
            <a:grpSpLocks/>
          </p:cNvGrpSpPr>
          <p:nvPr/>
        </p:nvGrpSpPr>
        <p:grpSpPr bwMode="auto">
          <a:xfrm>
            <a:off x="0" y="6491288"/>
            <a:ext cx="3276600" cy="366712"/>
            <a:chOff x="100" y="4013"/>
            <a:chExt cx="2064" cy="231"/>
          </a:xfrm>
        </p:grpSpPr>
        <p:sp>
          <p:nvSpPr>
            <p:cNvPr id="19540" name="Text Box 285"/>
            <p:cNvSpPr txBox="1">
              <a:spLocks noChangeArrowheads="1"/>
            </p:cNvSpPr>
            <p:nvPr/>
          </p:nvSpPr>
          <p:spPr bwMode="auto">
            <a:xfrm>
              <a:off x="100" y="4013"/>
              <a:ext cx="5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S_tradnl">
                  <a:solidFill>
                    <a:srgbClr val="800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25%</a:t>
              </a:r>
            </a:p>
          </p:txBody>
        </p:sp>
        <p:sp>
          <p:nvSpPr>
            <p:cNvPr id="19541" name="Text Box 286"/>
            <p:cNvSpPr txBox="1">
              <a:spLocks noChangeArrowheads="1"/>
            </p:cNvSpPr>
            <p:nvPr/>
          </p:nvSpPr>
          <p:spPr bwMode="auto">
            <a:xfrm>
              <a:off x="599" y="4013"/>
              <a:ext cx="5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S_tradnl">
                  <a:solidFill>
                    <a:srgbClr val="800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25%</a:t>
              </a:r>
            </a:p>
          </p:txBody>
        </p:sp>
        <p:sp>
          <p:nvSpPr>
            <p:cNvPr id="19542" name="Text Box 287"/>
            <p:cNvSpPr txBox="1">
              <a:spLocks noChangeArrowheads="1"/>
            </p:cNvSpPr>
            <p:nvPr/>
          </p:nvSpPr>
          <p:spPr bwMode="auto">
            <a:xfrm>
              <a:off x="1099" y="4013"/>
              <a:ext cx="5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S_tradnl">
                  <a:solidFill>
                    <a:srgbClr val="800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25%</a:t>
              </a:r>
            </a:p>
          </p:txBody>
        </p:sp>
        <p:sp>
          <p:nvSpPr>
            <p:cNvPr id="19543" name="Text Box 288"/>
            <p:cNvSpPr txBox="1">
              <a:spLocks noChangeArrowheads="1"/>
            </p:cNvSpPr>
            <p:nvPr/>
          </p:nvSpPr>
          <p:spPr bwMode="auto">
            <a:xfrm>
              <a:off x="1588" y="4013"/>
              <a:ext cx="5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S_tradnl">
                  <a:solidFill>
                    <a:srgbClr val="800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25%</a:t>
              </a:r>
            </a:p>
          </p:txBody>
        </p:sp>
      </p:grpSp>
      <p:sp>
        <p:nvSpPr>
          <p:cNvPr id="30" name="Text Box 290"/>
          <p:cNvSpPr txBox="1">
            <a:spLocks noChangeArrowheads="1"/>
          </p:cNvSpPr>
          <p:nvPr/>
        </p:nvSpPr>
        <p:spPr bwMode="auto">
          <a:xfrm>
            <a:off x="714375" y="214313"/>
            <a:ext cx="1273175" cy="338137"/>
          </a:xfrm>
          <a:prstGeom prst="rect">
            <a:avLst/>
          </a:prstGeom>
          <a:solidFill>
            <a:srgbClr val="ECD9FF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sz="160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Parentales</a:t>
            </a:r>
          </a:p>
        </p:txBody>
      </p:sp>
      <p:sp>
        <p:nvSpPr>
          <p:cNvPr id="31" name="Text Box 291"/>
          <p:cNvSpPr txBox="1">
            <a:spLocks noChangeArrowheads="1"/>
          </p:cNvSpPr>
          <p:nvPr/>
        </p:nvSpPr>
        <p:spPr bwMode="auto">
          <a:xfrm>
            <a:off x="2643188" y="3786188"/>
            <a:ext cx="1233487" cy="338137"/>
          </a:xfrm>
          <a:prstGeom prst="rect">
            <a:avLst/>
          </a:prstGeom>
          <a:solidFill>
            <a:srgbClr val="ECD9FF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sz="160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Gametos</a:t>
            </a:r>
          </a:p>
        </p:txBody>
      </p:sp>
      <p:sp>
        <p:nvSpPr>
          <p:cNvPr id="32" name="Text Box 292"/>
          <p:cNvSpPr txBox="1">
            <a:spLocks noChangeArrowheads="1"/>
          </p:cNvSpPr>
          <p:nvPr/>
        </p:nvSpPr>
        <p:spPr bwMode="auto">
          <a:xfrm>
            <a:off x="3082925" y="6000750"/>
            <a:ext cx="914400" cy="590550"/>
          </a:xfrm>
          <a:prstGeom prst="rect">
            <a:avLst/>
          </a:prstGeom>
          <a:solidFill>
            <a:srgbClr val="ECD9FF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lIns="18000" rIns="18000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sz="160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Gametos F</a:t>
            </a:r>
            <a:r>
              <a:rPr lang="es-ES_tradnl" sz="1600" baseline="-2500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ES_tradnl" sz="1600">
              <a:solidFill>
                <a:srgbClr val="800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Box 293"/>
          <p:cNvSpPr txBox="1">
            <a:spLocks noChangeArrowheads="1"/>
          </p:cNvSpPr>
          <p:nvPr/>
        </p:nvSpPr>
        <p:spPr bwMode="auto">
          <a:xfrm>
            <a:off x="679450" y="4768850"/>
            <a:ext cx="463550" cy="338138"/>
          </a:xfrm>
          <a:prstGeom prst="rect">
            <a:avLst/>
          </a:prstGeom>
          <a:solidFill>
            <a:srgbClr val="ECD9FF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sz="160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s-ES_tradnl" sz="1600" baseline="-2500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ES_tradnl" sz="1600">
              <a:solidFill>
                <a:srgbClr val="800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Box 294"/>
          <p:cNvSpPr txBox="1">
            <a:spLocks noChangeArrowheads="1"/>
          </p:cNvSpPr>
          <p:nvPr/>
        </p:nvSpPr>
        <p:spPr bwMode="auto">
          <a:xfrm>
            <a:off x="1357313" y="257175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5" name="Text Box 295"/>
          <p:cNvSpPr txBox="1">
            <a:spLocks noChangeArrowheads="1"/>
          </p:cNvSpPr>
          <p:nvPr/>
        </p:nvSpPr>
        <p:spPr bwMode="auto">
          <a:xfrm>
            <a:off x="2714625" y="3357563"/>
            <a:ext cx="1152525" cy="338137"/>
          </a:xfrm>
          <a:prstGeom prst="rect">
            <a:avLst/>
          </a:prstGeom>
          <a:solidFill>
            <a:srgbClr val="ECD9FF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sz="160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Genotipo</a:t>
            </a:r>
          </a:p>
        </p:txBody>
      </p:sp>
      <p:grpSp>
        <p:nvGrpSpPr>
          <p:cNvPr id="10" name="Group 265"/>
          <p:cNvGrpSpPr>
            <a:grpSpLocks/>
          </p:cNvGrpSpPr>
          <p:nvPr/>
        </p:nvGrpSpPr>
        <p:grpSpPr bwMode="auto">
          <a:xfrm>
            <a:off x="520700" y="3703638"/>
            <a:ext cx="685800" cy="550862"/>
            <a:chOff x="340" y="2208"/>
            <a:chExt cx="432" cy="347"/>
          </a:xfrm>
        </p:grpSpPr>
        <p:sp>
          <p:nvSpPr>
            <p:cNvPr id="19538" name="Oval 252"/>
            <p:cNvSpPr>
              <a:spLocks noChangeArrowheads="1"/>
            </p:cNvSpPr>
            <p:nvPr/>
          </p:nvSpPr>
          <p:spPr bwMode="auto">
            <a:xfrm>
              <a:off x="384" y="2208"/>
              <a:ext cx="347" cy="347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ECD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s-CO"/>
            </a:p>
          </p:txBody>
        </p:sp>
        <p:sp>
          <p:nvSpPr>
            <p:cNvPr id="19539" name="Text Box 254"/>
            <p:cNvSpPr txBox="1">
              <a:spLocks noChangeArrowheads="1"/>
            </p:cNvSpPr>
            <p:nvPr/>
          </p:nvSpPr>
          <p:spPr bwMode="auto">
            <a:xfrm>
              <a:off x="340" y="2282"/>
              <a:ext cx="4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S_tradnl" sz="1600">
                  <a:solidFill>
                    <a:srgbClr val="800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V</a:t>
              </a:r>
            </a:p>
          </p:txBody>
        </p:sp>
      </p:grpSp>
      <p:grpSp>
        <p:nvGrpSpPr>
          <p:cNvPr id="11" name="Group 266"/>
          <p:cNvGrpSpPr>
            <a:grpSpLocks/>
          </p:cNvGrpSpPr>
          <p:nvPr/>
        </p:nvGrpSpPr>
        <p:grpSpPr bwMode="auto">
          <a:xfrm>
            <a:off x="1857375" y="3714750"/>
            <a:ext cx="685800" cy="550863"/>
            <a:chOff x="340" y="2208"/>
            <a:chExt cx="432" cy="347"/>
          </a:xfrm>
        </p:grpSpPr>
        <p:sp>
          <p:nvSpPr>
            <p:cNvPr id="19536" name="Oval 267"/>
            <p:cNvSpPr>
              <a:spLocks noChangeArrowheads="1"/>
            </p:cNvSpPr>
            <p:nvPr/>
          </p:nvSpPr>
          <p:spPr bwMode="auto">
            <a:xfrm>
              <a:off x="384" y="2208"/>
              <a:ext cx="347" cy="347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ECD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s-CO"/>
            </a:p>
          </p:txBody>
        </p:sp>
        <p:sp>
          <p:nvSpPr>
            <p:cNvPr id="19537" name="Text Box 268"/>
            <p:cNvSpPr txBox="1">
              <a:spLocks noChangeArrowheads="1"/>
            </p:cNvSpPr>
            <p:nvPr/>
          </p:nvSpPr>
          <p:spPr bwMode="auto">
            <a:xfrm>
              <a:off x="340" y="2282"/>
              <a:ext cx="4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S_tradnl" sz="1600">
                  <a:solidFill>
                    <a:srgbClr val="800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v</a:t>
              </a:r>
            </a:p>
          </p:txBody>
        </p:sp>
      </p:grpSp>
      <p:grpSp>
        <p:nvGrpSpPr>
          <p:cNvPr id="12" name="Group 368"/>
          <p:cNvGrpSpPr>
            <a:grpSpLocks/>
          </p:cNvGrpSpPr>
          <p:nvPr/>
        </p:nvGrpSpPr>
        <p:grpSpPr bwMode="auto">
          <a:xfrm>
            <a:off x="603250" y="5530850"/>
            <a:ext cx="1905000" cy="381000"/>
            <a:chOff x="480" y="3408"/>
            <a:chExt cx="1200" cy="240"/>
          </a:xfrm>
        </p:grpSpPr>
        <p:sp>
          <p:nvSpPr>
            <p:cNvPr id="19532" name="Line 296"/>
            <p:cNvSpPr>
              <a:spLocks noChangeShapeType="1"/>
            </p:cNvSpPr>
            <p:nvPr/>
          </p:nvSpPr>
          <p:spPr bwMode="auto">
            <a:xfrm flipH="1">
              <a:off x="480" y="3408"/>
              <a:ext cx="384" cy="240"/>
            </a:xfrm>
            <a:prstGeom prst="line">
              <a:avLst/>
            </a:prstGeom>
            <a:noFill/>
            <a:ln w="38100">
              <a:solidFill>
                <a:srgbClr val="99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19533" name="Line 297"/>
            <p:cNvSpPr>
              <a:spLocks noChangeShapeType="1"/>
            </p:cNvSpPr>
            <p:nvPr/>
          </p:nvSpPr>
          <p:spPr bwMode="auto">
            <a:xfrm flipH="1">
              <a:off x="864" y="3456"/>
              <a:ext cx="96" cy="192"/>
            </a:xfrm>
            <a:prstGeom prst="line">
              <a:avLst/>
            </a:prstGeom>
            <a:noFill/>
            <a:ln w="38100">
              <a:solidFill>
                <a:srgbClr val="99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19534" name="Line 298"/>
            <p:cNvSpPr>
              <a:spLocks noChangeShapeType="1"/>
            </p:cNvSpPr>
            <p:nvPr/>
          </p:nvSpPr>
          <p:spPr bwMode="auto">
            <a:xfrm>
              <a:off x="1104" y="3456"/>
              <a:ext cx="144" cy="192"/>
            </a:xfrm>
            <a:prstGeom prst="line">
              <a:avLst/>
            </a:prstGeom>
            <a:noFill/>
            <a:ln w="38100">
              <a:solidFill>
                <a:srgbClr val="99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19535" name="Line 299"/>
            <p:cNvSpPr>
              <a:spLocks noChangeShapeType="1"/>
            </p:cNvSpPr>
            <p:nvPr/>
          </p:nvSpPr>
          <p:spPr bwMode="auto">
            <a:xfrm>
              <a:off x="1200" y="3408"/>
              <a:ext cx="480" cy="240"/>
            </a:xfrm>
            <a:prstGeom prst="line">
              <a:avLst/>
            </a:prstGeom>
            <a:noFill/>
            <a:ln w="38100">
              <a:solidFill>
                <a:srgbClr val="99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</p:grpSp>
      <p:grpSp>
        <p:nvGrpSpPr>
          <p:cNvPr id="13" name="Group 302"/>
          <p:cNvGrpSpPr>
            <a:grpSpLocks/>
          </p:cNvGrpSpPr>
          <p:nvPr/>
        </p:nvGrpSpPr>
        <p:grpSpPr bwMode="auto">
          <a:xfrm>
            <a:off x="984250" y="4311650"/>
            <a:ext cx="1143000" cy="304800"/>
            <a:chOff x="720" y="2640"/>
            <a:chExt cx="720" cy="192"/>
          </a:xfrm>
        </p:grpSpPr>
        <p:sp>
          <p:nvSpPr>
            <p:cNvPr id="19530" name="Line 300"/>
            <p:cNvSpPr>
              <a:spLocks noChangeShapeType="1"/>
            </p:cNvSpPr>
            <p:nvPr/>
          </p:nvSpPr>
          <p:spPr bwMode="auto">
            <a:xfrm>
              <a:off x="720" y="2640"/>
              <a:ext cx="192" cy="192"/>
            </a:xfrm>
            <a:prstGeom prst="line">
              <a:avLst/>
            </a:prstGeom>
            <a:noFill/>
            <a:ln w="38100">
              <a:solidFill>
                <a:srgbClr val="99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19531" name="Line 301"/>
            <p:cNvSpPr>
              <a:spLocks noChangeShapeType="1"/>
            </p:cNvSpPr>
            <p:nvPr/>
          </p:nvSpPr>
          <p:spPr bwMode="auto">
            <a:xfrm flipH="1">
              <a:off x="1200" y="2640"/>
              <a:ext cx="240" cy="192"/>
            </a:xfrm>
            <a:prstGeom prst="line">
              <a:avLst/>
            </a:prstGeom>
            <a:noFill/>
            <a:ln w="38100">
              <a:solidFill>
                <a:srgbClr val="99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</p:grpSp>
      <p:sp>
        <p:nvSpPr>
          <p:cNvPr id="50" name="Rectangle 303"/>
          <p:cNvSpPr>
            <a:spLocks noChangeArrowheads="1"/>
          </p:cNvSpPr>
          <p:nvPr/>
        </p:nvSpPr>
        <p:spPr bwMode="auto">
          <a:xfrm>
            <a:off x="4195763" y="1820863"/>
            <a:ext cx="4572000" cy="3048000"/>
          </a:xfrm>
          <a:prstGeom prst="rect">
            <a:avLst/>
          </a:prstGeom>
          <a:noFill/>
          <a:ln w="12700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s-CO"/>
          </a:p>
        </p:txBody>
      </p:sp>
      <p:grpSp>
        <p:nvGrpSpPr>
          <p:cNvPr id="14" name="Group 308"/>
          <p:cNvGrpSpPr>
            <a:grpSpLocks/>
          </p:cNvGrpSpPr>
          <p:nvPr/>
        </p:nvGrpSpPr>
        <p:grpSpPr bwMode="auto">
          <a:xfrm>
            <a:off x="5175250" y="1820863"/>
            <a:ext cx="2590800" cy="3048000"/>
            <a:chOff x="3360" y="1104"/>
            <a:chExt cx="1632" cy="1920"/>
          </a:xfrm>
        </p:grpSpPr>
        <p:sp>
          <p:nvSpPr>
            <p:cNvPr id="19526" name="Line 304"/>
            <p:cNvSpPr>
              <a:spLocks noChangeShapeType="1"/>
            </p:cNvSpPr>
            <p:nvPr/>
          </p:nvSpPr>
          <p:spPr bwMode="auto">
            <a:xfrm>
              <a:off x="3360" y="1104"/>
              <a:ext cx="0" cy="1920"/>
            </a:xfrm>
            <a:prstGeom prst="line">
              <a:avLst/>
            </a:prstGeom>
            <a:noFill/>
            <a:ln w="12700">
              <a:solidFill>
                <a:srgbClr val="99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19527" name="Line 305"/>
            <p:cNvSpPr>
              <a:spLocks noChangeShapeType="1"/>
            </p:cNvSpPr>
            <p:nvPr/>
          </p:nvSpPr>
          <p:spPr bwMode="auto">
            <a:xfrm>
              <a:off x="3904" y="1104"/>
              <a:ext cx="0" cy="1920"/>
            </a:xfrm>
            <a:prstGeom prst="line">
              <a:avLst/>
            </a:prstGeom>
            <a:noFill/>
            <a:ln w="12700">
              <a:solidFill>
                <a:srgbClr val="99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19528" name="Line 306"/>
            <p:cNvSpPr>
              <a:spLocks noChangeShapeType="1"/>
            </p:cNvSpPr>
            <p:nvPr/>
          </p:nvSpPr>
          <p:spPr bwMode="auto">
            <a:xfrm>
              <a:off x="4448" y="1104"/>
              <a:ext cx="0" cy="1920"/>
            </a:xfrm>
            <a:prstGeom prst="line">
              <a:avLst/>
            </a:prstGeom>
            <a:noFill/>
            <a:ln w="12700">
              <a:solidFill>
                <a:srgbClr val="99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19529" name="Line 307"/>
            <p:cNvSpPr>
              <a:spLocks noChangeShapeType="1"/>
            </p:cNvSpPr>
            <p:nvPr/>
          </p:nvSpPr>
          <p:spPr bwMode="auto">
            <a:xfrm>
              <a:off x="4992" y="1104"/>
              <a:ext cx="0" cy="1920"/>
            </a:xfrm>
            <a:prstGeom prst="line">
              <a:avLst/>
            </a:prstGeom>
            <a:noFill/>
            <a:ln w="12700">
              <a:solidFill>
                <a:srgbClr val="99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</p:grpSp>
      <p:grpSp>
        <p:nvGrpSpPr>
          <p:cNvPr id="15" name="Group 313"/>
          <p:cNvGrpSpPr>
            <a:grpSpLocks/>
          </p:cNvGrpSpPr>
          <p:nvPr/>
        </p:nvGrpSpPr>
        <p:grpSpPr bwMode="auto">
          <a:xfrm>
            <a:off x="4195763" y="2365375"/>
            <a:ext cx="4564062" cy="1928813"/>
            <a:chOff x="2880" y="1440"/>
            <a:chExt cx="2640" cy="1200"/>
          </a:xfrm>
        </p:grpSpPr>
        <p:sp>
          <p:nvSpPr>
            <p:cNvPr id="19522" name="Line 309"/>
            <p:cNvSpPr>
              <a:spLocks noChangeShapeType="1"/>
            </p:cNvSpPr>
            <p:nvPr/>
          </p:nvSpPr>
          <p:spPr bwMode="auto">
            <a:xfrm>
              <a:off x="2880" y="1440"/>
              <a:ext cx="2640" cy="0"/>
            </a:xfrm>
            <a:prstGeom prst="line">
              <a:avLst/>
            </a:prstGeom>
            <a:noFill/>
            <a:ln w="12700">
              <a:solidFill>
                <a:srgbClr val="99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19523" name="Line 310"/>
            <p:cNvSpPr>
              <a:spLocks noChangeShapeType="1"/>
            </p:cNvSpPr>
            <p:nvPr/>
          </p:nvSpPr>
          <p:spPr bwMode="auto">
            <a:xfrm>
              <a:off x="2880" y="1840"/>
              <a:ext cx="2640" cy="0"/>
            </a:xfrm>
            <a:prstGeom prst="line">
              <a:avLst/>
            </a:prstGeom>
            <a:noFill/>
            <a:ln w="12700">
              <a:solidFill>
                <a:srgbClr val="99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19524" name="Line 311"/>
            <p:cNvSpPr>
              <a:spLocks noChangeShapeType="1"/>
            </p:cNvSpPr>
            <p:nvPr/>
          </p:nvSpPr>
          <p:spPr bwMode="auto">
            <a:xfrm>
              <a:off x="2880" y="2240"/>
              <a:ext cx="2640" cy="0"/>
            </a:xfrm>
            <a:prstGeom prst="line">
              <a:avLst/>
            </a:prstGeom>
            <a:noFill/>
            <a:ln w="12700">
              <a:solidFill>
                <a:srgbClr val="99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19525" name="Line 312"/>
            <p:cNvSpPr>
              <a:spLocks noChangeShapeType="1"/>
            </p:cNvSpPr>
            <p:nvPr/>
          </p:nvSpPr>
          <p:spPr bwMode="auto">
            <a:xfrm>
              <a:off x="2880" y="2640"/>
              <a:ext cx="2640" cy="0"/>
            </a:xfrm>
            <a:prstGeom prst="line">
              <a:avLst/>
            </a:prstGeom>
            <a:noFill/>
            <a:ln w="12700">
              <a:solidFill>
                <a:srgbClr val="99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</p:grpSp>
      <p:sp>
        <p:nvSpPr>
          <p:cNvPr id="61" name="Text Box 314"/>
          <p:cNvSpPr txBox="1">
            <a:spLocks noChangeArrowheads="1"/>
          </p:cNvSpPr>
          <p:nvPr/>
        </p:nvSpPr>
        <p:spPr bwMode="auto">
          <a:xfrm>
            <a:off x="5857875" y="1249363"/>
            <a:ext cx="1219200" cy="590550"/>
          </a:xfrm>
          <a:prstGeom prst="rect">
            <a:avLst/>
          </a:prstGeom>
          <a:solidFill>
            <a:srgbClr val="ECD9FF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sz="160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Genotipos de la F</a:t>
            </a:r>
            <a:r>
              <a:rPr lang="es-ES_tradnl" sz="1600" baseline="-2500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ES_tradnl" sz="1600">
              <a:solidFill>
                <a:srgbClr val="800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 Box 315"/>
          <p:cNvSpPr txBox="1">
            <a:spLocks noChangeArrowheads="1"/>
          </p:cNvSpPr>
          <p:nvPr/>
        </p:nvSpPr>
        <p:spPr bwMode="auto">
          <a:xfrm>
            <a:off x="4143375" y="1873250"/>
            <a:ext cx="106203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s-ES_tradnl" sz="160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Gametos F</a:t>
            </a:r>
            <a:r>
              <a:rPr lang="es-ES_tradnl" sz="1600" baseline="-2500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ES_tradnl" sz="1600">
              <a:solidFill>
                <a:srgbClr val="800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348"/>
          <p:cNvGrpSpPr>
            <a:grpSpLocks/>
          </p:cNvGrpSpPr>
          <p:nvPr/>
        </p:nvGrpSpPr>
        <p:grpSpPr bwMode="auto">
          <a:xfrm>
            <a:off x="4213225" y="1960563"/>
            <a:ext cx="4597400" cy="2790825"/>
            <a:chOff x="2754" y="1159"/>
            <a:chExt cx="2896" cy="1758"/>
          </a:xfrm>
        </p:grpSpPr>
        <p:sp>
          <p:nvSpPr>
            <p:cNvPr id="19514" name="Text Box 316"/>
            <p:cNvSpPr txBox="1">
              <a:spLocks noChangeArrowheads="1"/>
            </p:cNvSpPr>
            <p:nvPr/>
          </p:nvSpPr>
          <p:spPr bwMode="auto">
            <a:xfrm>
              <a:off x="2765" y="1536"/>
              <a:ext cx="624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s-ES_tradnl" sz="1600" b="1">
                  <a:solidFill>
                    <a:srgbClr val="800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AV 25%</a:t>
              </a:r>
            </a:p>
          </p:txBody>
        </p:sp>
        <p:sp>
          <p:nvSpPr>
            <p:cNvPr id="19515" name="Text Box 317"/>
            <p:cNvSpPr txBox="1">
              <a:spLocks noChangeArrowheads="1"/>
            </p:cNvSpPr>
            <p:nvPr/>
          </p:nvSpPr>
          <p:spPr bwMode="auto">
            <a:xfrm>
              <a:off x="2754" y="1968"/>
              <a:ext cx="624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s-ES_tradnl" sz="1600" b="1">
                  <a:solidFill>
                    <a:srgbClr val="800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Av 25%</a:t>
              </a:r>
            </a:p>
          </p:txBody>
        </p:sp>
        <p:sp>
          <p:nvSpPr>
            <p:cNvPr id="19516" name="Text Box 318"/>
            <p:cNvSpPr txBox="1">
              <a:spLocks noChangeArrowheads="1"/>
            </p:cNvSpPr>
            <p:nvPr/>
          </p:nvSpPr>
          <p:spPr bwMode="auto">
            <a:xfrm>
              <a:off x="2765" y="2367"/>
              <a:ext cx="624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s-ES_tradnl" sz="1600" b="1">
                  <a:solidFill>
                    <a:srgbClr val="800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aV 25%</a:t>
              </a:r>
            </a:p>
          </p:txBody>
        </p:sp>
        <p:sp>
          <p:nvSpPr>
            <p:cNvPr id="19517" name="Text Box 319"/>
            <p:cNvSpPr txBox="1">
              <a:spLocks noChangeArrowheads="1"/>
            </p:cNvSpPr>
            <p:nvPr/>
          </p:nvSpPr>
          <p:spPr bwMode="auto">
            <a:xfrm>
              <a:off x="2776" y="2736"/>
              <a:ext cx="624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s-ES_tradnl" sz="1600" b="1">
                  <a:solidFill>
                    <a:srgbClr val="800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av 25%</a:t>
              </a:r>
            </a:p>
          </p:txBody>
        </p:sp>
        <p:sp>
          <p:nvSpPr>
            <p:cNvPr id="19518" name="Text Box 320"/>
            <p:cNvSpPr txBox="1">
              <a:spLocks noChangeArrowheads="1"/>
            </p:cNvSpPr>
            <p:nvPr/>
          </p:nvSpPr>
          <p:spPr bwMode="auto">
            <a:xfrm>
              <a:off x="3312" y="1159"/>
              <a:ext cx="624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s-ES_tradnl" sz="1600" b="1">
                  <a:solidFill>
                    <a:srgbClr val="800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AV 25%</a:t>
              </a:r>
            </a:p>
          </p:txBody>
        </p:sp>
        <p:sp>
          <p:nvSpPr>
            <p:cNvPr id="19519" name="Text Box 321"/>
            <p:cNvSpPr txBox="1">
              <a:spLocks noChangeArrowheads="1"/>
            </p:cNvSpPr>
            <p:nvPr/>
          </p:nvSpPr>
          <p:spPr bwMode="auto">
            <a:xfrm>
              <a:off x="3884" y="1159"/>
              <a:ext cx="624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s-ES_tradnl" sz="1600" b="1">
                  <a:solidFill>
                    <a:srgbClr val="800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Av 25%</a:t>
              </a:r>
            </a:p>
          </p:txBody>
        </p:sp>
        <p:sp>
          <p:nvSpPr>
            <p:cNvPr id="19520" name="Text Box 322"/>
            <p:cNvSpPr txBox="1">
              <a:spLocks noChangeArrowheads="1"/>
            </p:cNvSpPr>
            <p:nvPr/>
          </p:nvSpPr>
          <p:spPr bwMode="auto">
            <a:xfrm>
              <a:off x="4416" y="1159"/>
              <a:ext cx="624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s-ES_tradnl" sz="1600" b="1">
                  <a:solidFill>
                    <a:srgbClr val="800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aV 25%</a:t>
              </a:r>
            </a:p>
          </p:txBody>
        </p:sp>
        <p:sp>
          <p:nvSpPr>
            <p:cNvPr id="19521" name="Text Box 323"/>
            <p:cNvSpPr txBox="1">
              <a:spLocks noChangeArrowheads="1"/>
            </p:cNvSpPr>
            <p:nvPr/>
          </p:nvSpPr>
          <p:spPr bwMode="auto">
            <a:xfrm>
              <a:off x="5026" y="1159"/>
              <a:ext cx="624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s-ES_tradnl" sz="1600" b="1">
                  <a:solidFill>
                    <a:srgbClr val="800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av 25%</a:t>
              </a:r>
            </a:p>
          </p:txBody>
        </p:sp>
      </p:grpSp>
      <p:graphicFrame>
        <p:nvGraphicFramePr>
          <p:cNvPr id="72" name="Object 4"/>
          <p:cNvGraphicFramePr>
            <a:graphicFrameLocks noChangeAspect="1"/>
          </p:cNvGraphicFramePr>
          <p:nvPr/>
        </p:nvGraphicFramePr>
        <p:xfrm>
          <a:off x="4641850" y="4962525"/>
          <a:ext cx="836613" cy="138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0" name="Imagen de mapa de bits" r:id="rId7" imgW="923810" imgH="1533739" progId="Paint.Picture">
                  <p:embed/>
                </p:oleObj>
              </mc:Choice>
              <mc:Fallback>
                <p:oleObj name="Imagen de mapa de bits" r:id="rId7" imgW="923810" imgH="153373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1850" y="4962525"/>
                        <a:ext cx="836613" cy="1387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3" name="Picture 325" descr="E:\Dibujos\U2\definitivos\1860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0" y="5197475"/>
            <a:ext cx="6286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Text Box 326"/>
          <p:cNvSpPr txBox="1">
            <a:spLocks noChangeArrowheads="1"/>
          </p:cNvSpPr>
          <p:nvPr/>
        </p:nvSpPr>
        <p:spPr bwMode="auto">
          <a:xfrm>
            <a:off x="3346450" y="5149850"/>
            <a:ext cx="1295400" cy="584200"/>
          </a:xfrm>
          <a:prstGeom prst="rect">
            <a:avLst/>
          </a:prstGeom>
          <a:solidFill>
            <a:srgbClr val="ECD9FF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sz="160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Fenotipos F</a:t>
            </a:r>
            <a:r>
              <a:rPr lang="es-ES_tradnl" sz="1600" baseline="-2500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ES_tradnl" sz="1600">
              <a:solidFill>
                <a:srgbClr val="800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5" name="Object 5"/>
          <p:cNvGraphicFramePr>
            <a:graphicFrameLocks noChangeAspect="1"/>
          </p:cNvGraphicFramePr>
          <p:nvPr/>
        </p:nvGraphicFramePr>
        <p:xfrm>
          <a:off x="5861050" y="4956175"/>
          <a:ext cx="923925" cy="153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1" name="Imagen de mapa de bits" r:id="rId8" imgW="923810" imgH="1533739" progId="Paint.Picture">
                  <p:embed/>
                </p:oleObj>
              </mc:Choice>
              <mc:Fallback>
                <p:oleObj name="Imagen de mapa de bits" r:id="rId8" imgW="923810" imgH="153373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1050" y="4956175"/>
                        <a:ext cx="923925" cy="153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ct 6"/>
          <p:cNvGraphicFramePr>
            <a:graphicFrameLocks noChangeAspect="1"/>
          </p:cNvGraphicFramePr>
          <p:nvPr/>
        </p:nvGraphicFramePr>
        <p:xfrm>
          <a:off x="6927850" y="5197475"/>
          <a:ext cx="657225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2" name="Imagen de mapa de bits" r:id="rId10" imgW="657317" imgH="876190" progId="Paint.Picture">
                  <p:embed/>
                </p:oleObj>
              </mc:Choice>
              <mc:Fallback>
                <p:oleObj name="Imagen de mapa de bits" r:id="rId10" imgW="657317" imgH="87619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7850" y="5197475"/>
                        <a:ext cx="657225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346"/>
          <p:cNvGrpSpPr>
            <a:grpSpLocks/>
          </p:cNvGrpSpPr>
          <p:nvPr/>
        </p:nvGrpSpPr>
        <p:grpSpPr bwMode="auto">
          <a:xfrm>
            <a:off x="6089650" y="3074988"/>
            <a:ext cx="2566988" cy="1747837"/>
            <a:chOff x="3936" y="1861"/>
            <a:chExt cx="1617" cy="1101"/>
          </a:xfrm>
        </p:grpSpPr>
        <p:sp>
          <p:nvSpPr>
            <p:cNvPr id="19511" name="Text Box 337"/>
            <p:cNvSpPr txBox="1">
              <a:spLocks noChangeArrowheads="1"/>
            </p:cNvSpPr>
            <p:nvPr/>
          </p:nvSpPr>
          <p:spPr bwMode="auto">
            <a:xfrm>
              <a:off x="3936" y="1861"/>
              <a:ext cx="502" cy="322"/>
            </a:xfrm>
            <a:prstGeom prst="rect">
              <a:avLst/>
            </a:prstGeom>
            <a:solidFill>
              <a:srgbClr val="FF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S_tradnl" sz="1600">
                  <a:solidFill>
                    <a:srgbClr val="800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AAvv 6,25%</a:t>
              </a:r>
            </a:p>
          </p:txBody>
        </p:sp>
        <p:sp>
          <p:nvSpPr>
            <p:cNvPr id="19512" name="Text Box 338"/>
            <p:cNvSpPr txBox="1">
              <a:spLocks noChangeArrowheads="1"/>
            </p:cNvSpPr>
            <p:nvPr/>
          </p:nvSpPr>
          <p:spPr bwMode="auto">
            <a:xfrm>
              <a:off x="3936" y="2640"/>
              <a:ext cx="502" cy="322"/>
            </a:xfrm>
            <a:prstGeom prst="rect">
              <a:avLst/>
            </a:prstGeom>
            <a:solidFill>
              <a:srgbClr val="FF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S_tradnl" sz="1600">
                  <a:solidFill>
                    <a:srgbClr val="800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aAvv 6,25%</a:t>
              </a:r>
            </a:p>
          </p:txBody>
        </p:sp>
        <p:sp>
          <p:nvSpPr>
            <p:cNvPr id="19513" name="Text Box 339"/>
            <p:cNvSpPr txBox="1">
              <a:spLocks noChangeArrowheads="1"/>
            </p:cNvSpPr>
            <p:nvPr/>
          </p:nvSpPr>
          <p:spPr bwMode="auto">
            <a:xfrm>
              <a:off x="5051" y="1861"/>
              <a:ext cx="502" cy="322"/>
            </a:xfrm>
            <a:prstGeom prst="rect">
              <a:avLst/>
            </a:prstGeom>
            <a:solidFill>
              <a:srgbClr val="FF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S_tradnl" sz="1600">
                  <a:solidFill>
                    <a:srgbClr val="800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Aavv 6,25%</a:t>
              </a:r>
            </a:p>
          </p:txBody>
        </p:sp>
      </p:grpSp>
      <p:grpSp>
        <p:nvGrpSpPr>
          <p:cNvPr id="18" name="Group 345"/>
          <p:cNvGrpSpPr>
            <a:grpSpLocks/>
          </p:cNvGrpSpPr>
          <p:nvPr/>
        </p:nvGrpSpPr>
        <p:grpSpPr bwMode="auto">
          <a:xfrm>
            <a:off x="5216525" y="2413000"/>
            <a:ext cx="3440113" cy="2409825"/>
            <a:chOff x="3386" y="1444"/>
            <a:chExt cx="2167" cy="1518"/>
          </a:xfrm>
        </p:grpSpPr>
        <p:sp>
          <p:nvSpPr>
            <p:cNvPr id="19502" name="Text Box 329"/>
            <p:cNvSpPr txBox="1">
              <a:spLocks noChangeArrowheads="1"/>
            </p:cNvSpPr>
            <p:nvPr/>
          </p:nvSpPr>
          <p:spPr bwMode="auto">
            <a:xfrm>
              <a:off x="3386" y="1444"/>
              <a:ext cx="502" cy="322"/>
            </a:xfrm>
            <a:prstGeom prst="rect">
              <a:avLst/>
            </a:prstGeom>
            <a:solidFill>
              <a:srgbClr val="FFF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S_tradnl" sz="1600">
                  <a:solidFill>
                    <a:srgbClr val="800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AAVV 6,25%</a:t>
              </a:r>
            </a:p>
          </p:txBody>
        </p:sp>
        <p:sp>
          <p:nvSpPr>
            <p:cNvPr id="19503" name="Text Box 330"/>
            <p:cNvSpPr txBox="1">
              <a:spLocks noChangeArrowheads="1"/>
            </p:cNvSpPr>
            <p:nvPr/>
          </p:nvSpPr>
          <p:spPr bwMode="auto">
            <a:xfrm>
              <a:off x="3936" y="1444"/>
              <a:ext cx="502" cy="322"/>
            </a:xfrm>
            <a:prstGeom prst="rect">
              <a:avLst/>
            </a:prstGeom>
            <a:solidFill>
              <a:srgbClr val="FFF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S_tradnl" sz="1600">
                  <a:solidFill>
                    <a:srgbClr val="800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AAVv 6,25%</a:t>
              </a:r>
            </a:p>
          </p:txBody>
        </p:sp>
        <p:sp>
          <p:nvSpPr>
            <p:cNvPr id="19504" name="Text Box 331"/>
            <p:cNvSpPr txBox="1">
              <a:spLocks noChangeArrowheads="1"/>
            </p:cNvSpPr>
            <p:nvPr/>
          </p:nvSpPr>
          <p:spPr bwMode="auto">
            <a:xfrm>
              <a:off x="4486" y="1444"/>
              <a:ext cx="502" cy="322"/>
            </a:xfrm>
            <a:prstGeom prst="rect">
              <a:avLst/>
            </a:prstGeom>
            <a:solidFill>
              <a:srgbClr val="FFF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S_tradnl" sz="1600">
                  <a:solidFill>
                    <a:srgbClr val="800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AaVV 6,25%</a:t>
              </a:r>
            </a:p>
          </p:txBody>
        </p:sp>
        <p:sp>
          <p:nvSpPr>
            <p:cNvPr id="19505" name="Text Box 332"/>
            <p:cNvSpPr txBox="1">
              <a:spLocks noChangeArrowheads="1"/>
            </p:cNvSpPr>
            <p:nvPr/>
          </p:nvSpPr>
          <p:spPr bwMode="auto">
            <a:xfrm>
              <a:off x="5051" y="1444"/>
              <a:ext cx="502" cy="322"/>
            </a:xfrm>
            <a:prstGeom prst="rect">
              <a:avLst/>
            </a:prstGeom>
            <a:solidFill>
              <a:srgbClr val="FFF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S_tradnl" sz="1600">
                  <a:solidFill>
                    <a:srgbClr val="800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AaVv 6,25%</a:t>
              </a:r>
            </a:p>
          </p:txBody>
        </p:sp>
        <p:sp>
          <p:nvSpPr>
            <p:cNvPr id="19506" name="Text Box 333"/>
            <p:cNvSpPr txBox="1">
              <a:spLocks noChangeArrowheads="1"/>
            </p:cNvSpPr>
            <p:nvPr/>
          </p:nvSpPr>
          <p:spPr bwMode="auto">
            <a:xfrm>
              <a:off x="3386" y="1861"/>
              <a:ext cx="502" cy="322"/>
            </a:xfrm>
            <a:prstGeom prst="rect">
              <a:avLst/>
            </a:prstGeom>
            <a:solidFill>
              <a:srgbClr val="FFF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S_tradnl" sz="1600">
                  <a:solidFill>
                    <a:srgbClr val="800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AAvV 6,25%</a:t>
              </a:r>
            </a:p>
          </p:txBody>
        </p:sp>
        <p:sp>
          <p:nvSpPr>
            <p:cNvPr id="19507" name="Text Box 334"/>
            <p:cNvSpPr txBox="1">
              <a:spLocks noChangeArrowheads="1"/>
            </p:cNvSpPr>
            <p:nvPr/>
          </p:nvSpPr>
          <p:spPr bwMode="auto">
            <a:xfrm>
              <a:off x="3386" y="2267"/>
              <a:ext cx="502" cy="322"/>
            </a:xfrm>
            <a:prstGeom prst="rect">
              <a:avLst/>
            </a:prstGeom>
            <a:solidFill>
              <a:srgbClr val="FFF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S_tradnl" sz="1600">
                  <a:solidFill>
                    <a:srgbClr val="800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aAVV 6,25%</a:t>
              </a:r>
            </a:p>
          </p:txBody>
        </p:sp>
        <p:sp>
          <p:nvSpPr>
            <p:cNvPr id="19508" name="Text Box 335"/>
            <p:cNvSpPr txBox="1">
              <a:spLocks noChangeArrowheads="1"/>
            </p:cNvSpPr>
            <p:nvPr/>
          </p:nvSpPr>
          <p:spPr bwMode="auto">
            <a:xfrm>
              <a:off x="3386" y="2640"/>
              <a:ext cx="502" cy="322"/>
            </a:xfrm>
            <a:prstGeom prst="rect">
              <a:avLst/>
            </a:prstGeom>
            <a:solidFill>
              <a:srgbClr val="FFF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S_tradnl" sz="1600">
                  <a:solidFill>
                    <a:srgbClr val="800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aAvV 6,25%</a:t>
              </a:r>
            </a:p>
          </p:txBody>
        </p:sp>
        <p:sp>
          <p:nvSpPr>
            <p:cNvPr id="19509" name="Text Box 336"/>
            <p:cNvSpPr txBox="1">
              <a:spLocks noChangeArrowheads="1"/>
            </p:cNvSpPr>
            <p:nvPr/>
          </p:nvSpPr>
          <p:spPr bwMode="auto">
            <a:xfrm>
              <a:off x="3936" y="2267"/>
              <a:ext cx="502" cy="322"/>
            </a:xfrm>
            <a:prstGeom prst="rect">
              <a:avLst/>
            </a:prstGeom>
            <a:solidFill>
              <a:srgbClr val="FFF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S_tradnl" sz="1600">
                  <a:solidFill>
                    <a:srgbClr val="800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aAVv 6,25%</a:t>
              </a:r>
            </a:p>
          </p:txBody>
        </p:sp>
        <p:sp>
          <p:nvSpPr>
            <p:cNvPr id="19510" name="Text Box 341"/>
            <p:cNvSpPr txBox="1">
              <a:spLocks noChangeArrowheads="1"/>
            </p:cNvSpPr>
            <p:nvPr/>
          </p:nvSpPr>
          <p:spPr bwMode="auto">
            <a:xfrm>
              <a:off x="4486" y="1861"/>
              <a:ext cx="502" cy="322"/>
            </a:xfrm>
            <a:prstGeom prst="rect">
              <a:avLst/>
            </a:prstGeom>
            <a:solidFill>
              <a:srgbClr val="FFF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S_tradnl" sz="1600">
                  <a:solidFill>
                    <a:srgbClr val="800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AavV 6,25%</a:t>
              </a:r>
            </a:p>
          </p:txBody>
        </p:sp>
      </p:grpSp>
      <p:grpSp>
        <p:nvGrpSpPr>
          <p:cNvPr id="19" name="Group 347"/>
          <p:cNvGrpSpPr>
            <a:grpSpLocks/>
          </p:cNvGrpSpPr>
          <p:nvPr/>
        </p:nvGrpSpPr>
        <p:grpSpPr bwMode="auto">
          <a:xfrm>
            <a:off x="6962775" y="3719513"/>
            <a:ext cx="1693863" cy="1103312"/>
            <a:chOff x="4486" y="2267"/>
            <a:chExt cx="1067" cy="695"/>
          </a:xfrm>
        </p:grpSpPr>
        <p:sp>
          <p:nvSpPr>
            <p:cNvPr id="19499" name="Text Box 340"/>
            <p:cNvSpPr txBox="1">
              <a:spLocks noChangeArrowheads="1"/>
            </p:cNvSpPr>
            <p:nvPr/>
          </p:nvSpPr>
          <p:spPr bwMode="auto">
            <a:xfrm>
              <a:off x="4486" y="2267"/>
              <a:ext cx="502" cy="322"/>
            </a:xfrm>
            <a:prstGeom prst="rect">
              <a:avLst/>
            </a:prstGeom>
            <a:solidFill>
              <a:srgbClr val="DD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S_tradnl" sz="1600">
                  <a:solidFill>
                    <a:srgbClr val="800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aaVV 6,25%</a:t>
              </a:r>
            </a:p>
          </p:txBody>
        </p:sp>
        <p:sp>
          <p:nvSpPr>
            <p:cNvPr id="19500" name="Text Box 342"/>
            <p:cNvSpPr txBox="1">
              <a:spLocks noChangeArrowheads="1"/>
            </p:cNvSpPr>
            <p:nvPr/>
          </p:nvSpPr>
          <p:spPr bwMode="auto">
            <a:xfrm>
              <a:off x="4486" y="2640"/>
              <a:ext cx="502" cy="322"/>
            </a:xfrm>
            <a:prstGeom prst="rect">
              <a:avLst/>
            </a:prstGeom>
            <a:solidFill>
              <a:srgbClr val="DD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S_tradnl" sz="1600">
                  <a:solidFill>
                    <a:srgbClr val="800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aavV 6,25%</a:t>
              </a:r>
            </a:p>
          </p:txBody>
        </p:sp>
        <p:sp>
          <p:nvSpPr>
            <p:cNvPr id="19501" name="Text Box 343"/>
            <p:cNvSpPr txBox="1">
              <a:spLocks noChangeArrowheads="1"/>
            </p:cNvSpPr>
            <p:nvPr/>
          </p:nvSpPr>
          <p:spPr bwMode="auto">
            <a:xfrm>
              <a:off x="5051" y="2267"/>
              <a:ext cx="502" cy="322"/>
            </a:xfrm>
            <a:prstGeom prst="rect">
              <a:avLst/>
            </a:prstGeom>
            <a:solidFill>
              <a:srgbClr val="DD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S_tradnl" sz="1600">
                  <a:solidFill>
                    <a:srgbClr val="800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aaVv 6,25%</a:t>
              </a:r>
            </a:p>
          </p:txBody>
        </p:sp>
      </p:grpSp>
      <p:sp>
        <p:nvSpPr>
          <p:cNvPr id="95" name="Text Box 344"/>
          <p:cNvSpPr txBox="1">
            <a:spLocks noChangeArrowheads="1"/>
          </p:cNvSpPr>
          <p:nvPr/>
        </p:nvSpPr>
        <p:spPr bwMode="auto">
          <a:xfrm>
            <a:off x="7859713" y="4311650"/>
            <a:ext cx="796925" cy="511175"/>
          </a:xfrm>
          <a:prstGeom prst="rect">
            <a:avLst/>
          </a:prstGeom>
          <a:solidFill>
            <a:srgbClr val="FFEA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sz="160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aavv 6,25%</a:t>
            </a:r>
          </a:p>
        </p:txBody>
      </p:sp>
      <p:sp>
        <p:nvSpPr>
          <p:cNvPr id="96" name="Text Box 350"/>
          <p:cNvSpPr txBox="1">
            <a:spLocks noChangeArrowheads="1"/>
          </p:cNvSpPr>
          <p:nvPr/>
        </p:nvSpPr>
        <p:spPr bwMode="auto">
          <a:xfrm>
            <a:off x="4583113" y="6281738"/>
            <a:ext cx="796925" cy="276225"/>
          </a:xfrm>
          <a:prstGeom prst="rect">
            <a:avLst/>
          </a:prstGeom>
          <a:solidFill>
            <a:srgbClr val="FFFFEB"/>
          </a:soli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sz="160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56,25%</a:t>
            </a:r>
          </a:p>
        </p:txBody>
      </p:sp>
      <p:sp>
        <p:nvSpPr>
          <p:cNvPr id="97" name="Text Box 359"/>
          <p:cNvSpPr txBox="1">
            <a:spLocks noChangeArrowheads="1"/>
          </p:cNvSpPr>
          <p:nvPr/>
        </p:nvSpPr>
        <p:spPr bwMode="auto">
          <a:xfrm>
            <a:off x="7766050" y="6124575"/>
            <a:ext cx="796925" cy="276225"/>
          </a:xfrm>
          <a:prstGeom prst="rect">
            <a:avLst/>
          </a:prstGeom>
          <a:solidFill>
            <a:srgbClr val="FFEAD5"/>
          </a:soli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sz="160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6,25%</a:t>
            </a:r>
          </a:p>
        </p:txBody>
      </p:sp>
      <p:sp>
        <p:nvSpPr>
          <p:cNvPr id="98" name="Text Box 361"/>
          <p:cNvSpPr txBox="1">
            <a:spLocks noChangeArrowheads="1"/>
          </p:cNvSpPr>
          <p:nvPr/>
        </p:nvSpPr>
        <p:spPr bwMode="auto">
          <a:xfrm>
            <a:off x="6775450" y="6124575"/>
            <a:ext cx="796925" cy="276225"/>
          </a:xfrm>
          <a:prstGeom prst="rect">
            <a:avLst/>
          </a:prstGeom>
          <a:solidFill>
            <a:srgbClr val="DDFFFF"/>
          </a:soli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sz="160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18,75%</a:t>
            </a:r>
          </a:p>
        </p:txBody>
      </p:sp>
      <p:sp>
        <p:nvSpPr>
          <p:cNvPr id="99" name="Text Box 365"/>
          <p:cNvSpPr txBox="1">
            <a:spLocks noChangeArrowheads="1"/>
          </p:cNvSpPr>
          <p:nvPr/>
        </p:nvSpPr>
        <p:spPr bwMode="auto">
          <a:xfrm>
            <a:off x="5802313" y="6281738"/>
            <a:ext cx="796925" cy="276225"/>
          </a:xfrm>
          <a:prstGeom prst="rect">
            <a:avLst/>
          </a:prstGeom>
          <a:solidFill>
            <a:srgbClr val="FFE5E5"/>
          </a:soli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sz="160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18,75%</a:t>
            </a:r>
          </a:p>
        </p:txBody>
      </p:sp>
      <p:sp>
        <p:nvSpPr>
          <p:cNvPr id="3111" name="99 Título"/>
          <p:cNvSpPr>
            <a:spLocks noGrp="1"/>
          </p:cNvSpPr>
          <p:nvPr>
            <p:ph type="title" idx="4294967295"/>
          </p:nvPr>
        </p:nvSpPr>
        <p:spPr>
          <a:xfrm>
            <a:off x="2200275" y="68263"/>
            <a:ext cx="6929437" cy="105251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4000" b="1" dirty="0" smtClean="0">
                <a:solidFill>
                  <a:srgbClr val="FF0000"/>
                </a:solidFill>
                <a:latin typeface="Curlz MT" panose="04040404050702020202" pitchFamily="82" charset="0"/>
              </a:rPr>
              <a:t>TERCERA LEY DE MENDEL</a:t>
            </a:r>
          </a:p>
        </p:txBody>
      </p:sp>
      <p:sp>
        <p:nvSpPr>
          <p:cNvPr id="101" name="Text Box 295"/>
          <p:cNvSpPr txBox="1">
            <a:spLocks noChangeArrowheads="1"/>
          </p:cNvSpPr>
          <p:nvPr/>
        </p:nvSpPr>
        <p:spPr bwMode="auto">
          <a:xfrm>
            <a:off x="0" y="785813"/>
            <a:ext cx="1785938" cy="1077912"/>
          </a:xfrm>
          <a:prstGeom prst="rect">
            <a:avLst/>
          </a:prstGeom>
          <a:solidFill>
            <a:srgbClr val="ECD9FF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sz="160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Fenotipo 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_tradnl" sz="160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TALLO LARGO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_tradnl" sz="160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FLOR ROSA</a:t>
            </a:r>
          </a:p>
        </p:txBody>
      </p:sp>
      <p:sp>
        <p:nvSpPr>
          <p:cNvPr id="102" name="Text Box 295"/>
          <p:cNvSpPr txBox="1">
            <a:spLocks noChangeArrowheads="1"/>
          </p:cNvSpPr>
          <p:nvPr/>
        </p:nvSpPr>
        <p:spPr bwMode="auto">
          <a:xfrm>
            <a:off x="2143125" y="785813"/>
            <a:ext cx="1785938" cy="1077912"/>
          </a:xfrm>
          <a:prstGeom prst="rect">
            <a:avLst/>
          </a:prstGeom>
          <a:solidFill>
            <a:srgbClr val="ECD9FF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sz="160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Fenotipo 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_tradnl" sz="160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TALLO CORTO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_tradnl" sz="160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FLOR BLANCA</a:t>
            </a:r>
          </a:p>
        </p:txBody>
      </p:sp>
      <p:sp>
        <p:nvSpPr>
          <p:cNvPr id="103" name="102 Rectángulo"/>
          <p:cNvSpPr>
            <a:spLocks noChangeArrowheads="1"/>
          </p:cNvSpPr>
          <p:nvPr/>
        </p:nvSpPr>
        <p:spPr bwMode="auto">
          <a:xfrm>
            <a:off x="4786313" y="6488113"/>
            <a:ext cx="3454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s-ES_tradnl" sz="1600">
                <a:solidFill>
                  <a:srgbClr val="800080"/>
                </a:solidFill>
              </a:rPr>
              <a:t>9        :         3       :      3      :       1</a:t>
            </a:r>
            <a:endParaRPr lang="es-ES" sz="1600"/>
          </a:p>
        </p:txBody>
      </p:sp>
    </p:spTree>
    <p:extLst>
      <p:ext uri="{BB962C8B-B14F-4D97-AF65-F5344CB8AC3E}">
        <p14:creationId xmlns:p14="http://schemas.microsoft.com/office/powerpoint/2010/main" val="163402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9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23" presetClass="entr" presetSubtype="27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5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8" presetID="5" presetClass="entr" presetSubtype="1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02" presetID="12" presetClass="entr" presetSubtype="1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06" presetID="12" presetClass="entr" presetSubtype="8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110" presetID="9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26" presetID="12" presetClass="entr" presetSubtype="1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38" presetID="12" presetClass="entr" presetSubtype="1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50" presetID="12" presetClass="entr" presetSubtype="1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62" presetID="12" presetClass="entr" presetSubtype="1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23" presetClass="entr" presetSubtype="272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171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utoUpdateAnimBg="0"/>
      <p:bldP spid="23" grpId="0" autoUpdateAnimBg="0"/>
      <p:bldP spid="24" grpId="0" autoUpdateAnimBg="0"/>
      <p:bldP spid="30" grpId="0" animBg="1" autoUpdateAnimBg="0"/>
      <p:bldP spid="31" grpId="0" animBg="1" autoUpdateAnimBg="0"/>
      <p:bldP spid="32" grpId="0" animBg="1" autoUpdateAnimBg="0"/>
      <p:bldP spid="33" grpId="0" animBg="1" autoUpdateAnimBg="0"/>
      <p:bldP spid="34" grpId="0" autoUpdateAnimBg="0"/>
      <p:bldP spid="35" grpId="0" animBg="1" autoUpdateAnimBg="0"/>
      <p:bldP spid="50" grpId="0" animBg="1"/>
      <p:bldP spid="61" grpId="0" animBg="1" autoUpdateAnimBg="0"/>
      <p:bldP spid="62" grpId="0" autoUpdateAnimBg="0"/>
      <p:bldP spid="74" grpId="0" animBg="1" autoUpdateAnimBg="0"/>
      <p:bldP spid="95" grpId="0" animBg="1" autoUpdateAnimBg="0"/>
      <p:bldP spid="96" grpId="0" animBg="1" autoUpdateAnimBg="0"/>
      <p:bldP spid="97" grpId="0" animBg="1" autoUpdateAnimBg="0"/>
      <p:bldP spid="98" grpId="0" animBg="1" autoUpdateAnimBg="0"/>
      <p:bldP spid="99" grpId="0" animBg="1" autoUpdateAnimBg="0"/>
      <p:bldP spid="101" grpId="0" animBg="1" autoUpdateAnimBg="0"/>
      <p:bldP spid="102" grpId="0" animBg="1" autoUpdateAnimBg="0"/>
      <p:bldP spid="10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val 4" descr="Enrejado"/>
          <p:cNvSpPr>
            <a:spLocks noChangeArrowheads="1"/>
          </p:cNvSpPr>
          <p:nvPr/>
        </p:nvSpPr>
        <p:spPr bwMode="auto">
          <a:xfrm>
            <a:off x="6489845" y="2779495"/>
            <a:ext cx="377825" cy="334963"/>
          </a:xfrm>
          <a:prstGeom prst="ellipse">
            <a:avLst/>
          </a:prstGeom>
          <a:pattFill prst="trellis">
            <a:fgClr>
              <a:srgbClr val="5FD75F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s-CO"/>
          </a:p>
        </p:txBody>
      </p:sp>
      <p:sp>
        <p:nvSpPr>
          <p:cNvPr id="20483" name="Oval 5"/>
          <p:cNvSpPr>
            <a:spLocks noChangeArrowheads="1"/>
          </p:cNvSpPr>
          <p:nvPr/>
        </p:nvSpPr>
        <p:spPr bwMode="auto">
          <a:xfrm>
            <a:off x="4772988" y="2766219"/>
            <a:ext cx="382588" cy="334962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s-CO"/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179512" y="759583"/>
            <a:ext cx="3139326" cy="535531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ES" sz="1800" b="1" dirty="0">
                <a:latin typeface="Arial" charset="0"/>
              </a:rPr>
              <a:t>La Tercera Ley de Mendel:</a:t>
            </a:r>
            <a:r>
              <a:rPr lang="es-ES" sz="1800" dirty="0">
                <a:latin typeface="Arial" charset="0"/>
              </a:rPr>
              <a:t>. </a:t>
            </a:r>
          </a:p>
          <a:p>
            <a:pPr algn="ctr" eaLnBrk="1" hangingPunct="1">
              <a:defRPr/>
            </a:pPr>
            <a:endParaRPr lang="es-ES" sz="1800" dirty="0">
              <a:latin typeface="Arial" charset="0"/>
            </a:endParaRPr>
          </a:p>
          <a:p>
            <a:pPr algn="ctr" eaLnBrk="1" hangingPunct="1">
              <a:defRPr/>
            </a:pPr>
            <a:r>
              <a:rPr lang="es-ES" sz="1800" b="1" dirty="0">
                <a:latin typeface="Arial" charset="0"/>
              </a:rPr>
              <a:t>Ley de la independencia de los caracteres no antagónicos.</a:t>
            </a:r>
            <a:r>
              <a:rPr lang="es-ES" sz="1800" dirty="0">
                <a:latin typeface="Arial" charset="0"/>
              </a:rPr>
              <a:t> </a:t>
            </a:r>
            <a:br>
              <a:rPr lang="es-ES" sz="1800" dirty="0">
                <a:latin typeface="Arial" charset="0"/>
              </a:rPr>
            </a:br>
            <a:endParaRPr lang="es-ES" sz="1800" dirty="0">
              <a:latin typeface="Arial" charset="0"/>
            </a:endParaRPr>
          </a:p>
          <a:p>
            <a:pPr algn="ctr" eaLnBrk="1" hangingPunct="1">
              <a:defRPr/>
            </a:pPr>
            <a:r>
              <a:rPr lang="es-ES_tradnl" sz="1800" dirty="0">
                <a:latin typeface="Arial" charset="0"/>
              </a:rPr>
              <a:t>Mendel se planteó cómo se heredarían dos caracteres. Para ello cruzó guisantes amarillos lisos con guisantes verdes rugosos. </a:t>
            </a:r>
          </a:p>
          <a:p>
            <a:pPr algn="ctr" eaLnBrk="1" hangingPunct="1">
              <a:defRPr/>
            </a:pPr>
            <a:endParaRPr lang="es-ES_tradnl" sz="1800" dirty="0">
              <a:latin typeface="Arial" charset="0"/>
            </a:endParaRPr>
          </a:p>
          <a:p>
            <a:pPr algn="ctr" eaLnBrk="1" hangingPunct="1">
              <a:defRPr/>
            </a:pPr>
            <a:r>
              <a:rPr lang="es-ES_tradnl" sz="1800" dirty="0">
                <a:latin typeface="Arial" charset="0"/>
              </a:rPr>
              <a:t>En la primera generación obtuvo guisantes amarillos lisos</a:t>
            </a:r>
            <a:r>
              <a:rPr lang="es-ES_tradnl" sz="1800" dirty="0" smtClean="0">
                <a:latin typeface="Arial" charset="0"/>
              </a:rPr>
              <a:t>.</a:t>
            </a:r>
          </a:p>
          <a:p>
            <a:pPr algn="ctr" eaLnBrk="1" hangingPunct="1">
              <a:defRPr/>
            </a:pPr>
            <a:endParaRPr lang="es-ES_tradnl" dirty="0">
              <a:latin typeface="Arial" charset="0"/>
            </a:endParaRPr>
          </a:p>
          <a:p>
            <a:pPr algn="ctr">
              <a:defRPr/>
            </a:pPr>
            <a:r>
              <a:rPr lang="es-ES_tradn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LEY DE LA RECOMBINACIÓN</a:t>
            </a:r>
            <a:endParaRPr lang="es-E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 eaLnBrk="1" hangingPunct="1">
              <a:defRPr/>
            </a:pPr>
            <a:endParaRPr lang="es-ES_tradnl" dirty="0">
              <a:latin typeface="Arial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3451153" y="1201628"/>
            <a:ext cx="3759200" cy="3490695"/>
            <a:chOff x="4300682" y="1393428"/>
            <a:chExt cx="3759200" cy="3490695"/>
          </a:xfrm>
        </p:grpSpPr>
        <p:sp>
          <p:nvSpPr>
            <p:cNvPr id="20485" name="Text Box 8"/>
            <p:cNvSpPr txBox="1">
              <a:spLocks noChangeArrowheads="1"/>
            </p:cNvSpPr>
            <p:nvPr/>
          </p:nvSpPr>
          <p:spPr bwMode="auto">
            <a:xfrm>
              <a:off x="6464445" y="1955186"/>
              <a:ext cx="411162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_tradnl" sz="1800" b="1">
                  <a:latin typeface="Arial" panose="020B0604020202020204" pitchFamily="34" charset="0"/>
                </a:rPr>
                <a:t>X</a:t>
              </a:r>
              <a:endParaRPr lang="es-ES" sz="1800" b="1">
                <a:latin typeface="Arial" panose="020B0604020202020204" pitchFamily="34" charset="0"/>
              </a:endParaRPr>
            </a:p>
          </p:txBody>
        </p:sp>
        <p:sp>
          <p:nvSpPr>
            <p:cNvPr id="20486" name="Text Box 9"/>
            <p:cNvSpPr txBox="1">
              <a:spLocks noChangeArrowheads="1"/>
            </p:cNvSpPr>
            <p:nvPr/>
          </p:nvSpPr>
          <p:spPr bwMode="auto">
            <a:xfrm>
              <a:off x="5411932" y="1939311"/>
              <a:ext cx="8382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_tradnl" sz="1600" b="1" dirty="0">
                  <a:latin typeface="Arial" panose="020B0604020202020204" pitchFamily="34" charset="0"/>
                </a:rPr>
                <a:t>AABB</a:t>
              </a:r>
              <a:endParaRPr lang="es-ES" sz="1600" b="1" dirty="0">
                <a:latin typeface="Arial" panose="020B0604020202020204" pitchFamily="34" charset="0"/>
              </a:endParaRPr>
            </a:p>
          </p:txBody>
        </p:sp>
        <p:sp>
          <p:nvSpPr>
            <p:cNvPr id="20487" name="Text Box 10"/>
            <p:cNvSpPr txBox="1">
              <a:spLocks noChangeArrowheads="1"/>
            </p:cNvSpPr>
            <p:nvPr/>
          </p:nvSpPr>
          <p:spPr bwMode="auto">
            <a:xfrm>
              <a:off x="7162945" y="1928198"/>
              <a:ext cx="684212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_tradnl" sz="1600" b="1">
                  <a:latin typeface="Arial" panose="020B0604020202020204" pitchFamily="34" charset="0"/>
                </a:rPr>
                <a:t>aabb</a:t>
              </a:r>
              <a:endParaRPr lang="es-ES" sz="1600" b="1">
                <a:latin typeface="Arial" panose="020B0604020202020204" pitchFamily="34" charset="0"/>
              </a:endParaRPr>
            </a:p>
          </p:txBody>
        </p:sp>
        <p:sp>
          <p:nvSpPr>
            <p:cNvPr id="20488" name="Line 11"/>
            <p:cNvSpPr>
              <a:spLocks noChangeShapeType="1"/>
            </p:cNvSpPr>
            <p:nvPr/>
          </p:nvSpPr>
          <p:spPr bwMode="auto">
            <a:xfrm>
              <a:off x="5783407" y="2331423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0489" name="Line 12"/>
            <p:cNvSpPr>
              <a:spLocks noChangeShapeType="1"/>
            </p:cNvSpPr>
            <p:nvPr/>
          </p:nvSpPr>
          <p:spPr bwMode="auto">
            <a:xfrm>
              <a:off x="7550295" y="2352061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0490" name="Text Box 13"/>
            <p:cNvSpPr txBox="1">
              <a:spLocks noChangeArrowheads="1"/>
            </p:cNvSpPr>
            <p:nvPr/>
          </p:nvSpPr>
          <p:spPr bwMode="auto">
            <a:xfrm>
              <a:off x="5578620" y="2942611"/>
              <a:ext cx="73025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_tradnl" sz="1600" b="1">
                  <a:latin typeface="Arial" panose="020B0604020202020204" pitchFamily="34" charset="0"/>
                </a:rPr>
                <a:t>AB</a:t>
              </a:r>
              <a:endParaRPr lang="es-ES" sz="1600" b="1">
                <a:latin typeface="Arial" panose="020B0604020202020204" pitchFamily="34" charset="0"/>
              </a:endParaRPr>
            </a:p>
          </p:txBody>
        </p:sp>
        <p:sp>
          <p:nvSpPr>
            <p:cNvPr id="20491" name="Text Box 14"/>
            <p:cNvSpPr txBox="1">
              <a:spLocks noChangeArrowheads="1"/>
            </p:cNvSpPr>
            <p:nvPr/>
          </p:nvSpPr>
          <p:spPr bwMode="auto">
            <a:xfrm>
              <a:off x="7329632" y="2963248"/>
              <a:ext cx="73025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_tradnl" sz="1600" b="1" dirty="0">
                  <a:latin typeface="Arial" panose="020B0604020202020204" pitchFamily="34" charset="0"/>
                </a:rPr>
                <a:t>ab</a:t>
              </a:r>
              <a:endParaRPr lang="es-ES" sz="1600" b="1" dirty="0">
                <a:latin typeface="Arial" panose="020B0604020202020204" pitchFamily="34" charset="0"/>
              </a:endParaRPr>
            </a:p>
          </p:txBody>
        </p:sp>
        <p:sp>
          <p:nvSpPr>
            <p:cNvPr id="20492" name="Line 15"/>
            <p:cNvSpPr>
              <a:spLocks noChangeShapeType="1"/>
            </p:cNvSpPr>
            <p:nvPr/>
          </p:nvSpPr>
          <p:spPr bwMode="auto">
            <a:xfrm>
              <a:off x="5889770" y="3414098"/>
              <a:ext cx="533400" cy="669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0493" name="Line 16"/>
            <p:cNvSpPr>
              <a:spLocks noChangeShapeType="1"/>
            </p:cNvSpPr>
            <p:nvPr/>
          </p:nvSpPr>
          <p:spPr bwMode="auto">
            <a:xfrm flipH="1">
              <a:off x="6942282" y="3402986"/>
              <a:ext cx="533400" cy="669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0494" name="Text Box 18"/>
            <p:cNvSpPr txBox="1">
              <a:spLocks noChangeArrowheads="1"/>
            </p:cNvSpPr>
            <p:nvPr/>
          </p:nvSpPr>
          <p:spPr bwMode="auto">
            <a:xfrm>
              <a:off x="6393007" y="4547573"/>
              <a:ext cx="73025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_tradnl" sz="1600" b="1">
                  <a:latin typeface="Arial" panose="020B0604020202020204" pitchFamily="34" charset="0"/>
                </a:rPr>
                <a:t>AaBb</a:t>
              </a:r>
              <a:endParaRPr lang="es-ES" sz="1600" b="1">
                <a:latin typeface="Arial" panose="020B0604020202020204" pitchFamily="34" charset="0"/>
              </a:endParaRPr>
            </a:p>
          </p:txBody>
        </p:sp>
        <p:sp>
          <p:nvSpPr>
            <p:cNvPr id="20495" name="Text Box 19"/>
            <p:cNvSpPr txBox="1">
              <a:spLocks noChangeArrowheads="1"/>
            </p:cNvSpPr>
            <p:nvPr/>
          </p:nvSpPr>
          <p:spPr bwMode="auto">
            <a:xfrm>
              <a:off x="4448320" y="1812311"/>
              <a:ext cx="547687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_tradnl" sz="1800" b="1" dirty="0">
                  <a:latin typeface="Arial" panose="020B0604020202020204" pitchFamily="34" charset="0"/>
                </a:rPr>
                <a:t>P</a:t>
              </a:r>
              <a:endParaRPr lang="es-ES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20496" name="Text Box 20"/>
            <p:cNvSpPr txBox="1">
              <a:spLocks noChangeArrowheads="1"/>
            </p:cNvSpPr>
            <p:nvPr/>
          </p:nvSpPr>
          <p:spPr bwMode="auto">
            <a:xfrm>
              <a:off x="4472132" y="4403111"/>
              <a:ext cx="547688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_tradnl" sz="1800" b="1">
                  <a:latin typeface="Arial" panose="020B0604020202020204" pitchFamily="34" charset="0"/>
                </a:rPr>
                <a:t>F1</a:t>
              </a:r>
              <a:endParaRPr lang="es-ES" sz="1800" b="1">
                <a:latin typeface="Arial" panose="020B0604020202020204" pitchFamily="34" charset="0"/>
              </a:endParaRPr>
            </a:p>
          </p:txBody>
        </p:sp>
        <p:sp>
          <p:nvSpPr>
            <p:cNvPr id="20497" name="Text Box 21"/>
            <p:cNvSpPr txBox="1">
              <a:spLocks noChangeArrowheads="1"/>
            </p:cNvSpPr>
            <p:nvPr/>
          </p:nvSpPr>
          <p:spPr bwMode="auto">
            <a:xfrm>
              <a:off x="4300682" y="2912448"/>
              <a:ext cx="100806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_tradnl" sz="1200" b="1">
                  <a:latin typeface="Arial" panose="020B0604020202020204" pitchFamily="34" charset="0"/>
                </a:rPr>
                <a:t>Gametos</a:t>
              </a:r>
              <a:endParaRPr lang="es-ES" sz="1200" b="1">
                <a:latin typeface="Arial" panose="020B0604020202020204" pitchFamily="34" charset="0"/>
              </a:endParaRPr>
            </a:p>
          </p:txBody>
        </p:sp>
        <p:pic>
          <p:nvPicPr>
            <p:cNvPr id="20498" name="Picture 22" descr="Guisante_liso_amarill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8932" y="1410673"/>
              <a:ext cx="619125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9" name="Picture 23" descr="Guisante_rugoso_verd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4538" y="1393428"/>
              <a:ext cx="581025" cy="56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0" name="Picture 24" descr="Guisante_liso_amarill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3007" y="4044336"/>
              <a:ext cx="619125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153226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46154" y="250608"/>
            <a:ext cx="3942196" cy="13273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506" name="Rectangle 6"/>
          <p:cNvSpPr>
            <a:spLocks noChangeArrowheads="1"/>
          </p:cNvSpPr>
          <p:nvPr/>
        </p:nvSpPr>
        <p:spPr bwMode="auto">
          <a:xfrm>
            <a:off x="4406900" y="1858963"/>
            <a:ext cx="1984375" cy="365125"/>
          </a:xfrm>
          <a:prstGeom prst="rect">
            <a:avLst/>
          </a:prstGeom>
          <a:solidFill>
            <a:srgbClr val="FFFFD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s-CO"/>
          </a:p>
        </p:txBody>
      </p:sp>
      <p:sp>
        <p:nvSpPr>
          <p:cNvPr id="21507" name="Text Box 7"/>
          <p:cNvSpPr txBox="1">
            <a:spLocks noChangeArrowheads="1"/>
          </p:cNvSpPr>
          <p:nvPr/>
        </p:nvSpPr>
        <p:spPr bwMode="auto">
          <a:xfrm>
            <a:off x="684213" y="908050"/>
            <a:ext cx="77041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CO" sz="1800">
              <a:latin typeface="Arial" panose="020B0604020202020204" pitchFamily="34" charset="0"/>
            </a:endParaRP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250825" y="404813"/>
            <a:ext cx="3565525" cy="59708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b="1" dirty="0">
                <a:latin typeface="Arial" charset="0"/>
              </a:rPr>
              <a:t>La Tercera Ley de Mendel:</a:t>
            </a:r>
          </a:p>
          <a:p>
            <a:pPr algn="ctr" eaLnBrk="1" hangingPunct="1">
              <a:defRPr/>
            </a:pPr>
            <a:r>
              <a:rPr lang="es-ES" b="1" dirty="0">
                <a:latin typeface="Arial" charset="0"/>
              </a:rPr>
              <a:t>continuación</a:t>
            </a:r>
            <a:r>
              <a:rPr lang="es-ES" dirty="0">
                <a:latin typeface="Arial" charset="0"/>
              </a:rPr>
              <a:t> </a:t>
            </a:r>
          </a:p>
          <a:p>
            <a:pPr algn="ctr" eaLnBrk="1" hangingPunct="1">
              <a:defRPr/>
            </a:pPr>
            <a:endParaRPr lang="es-ES" sz="1800" dirty="0">
              <a:latin typeface="Arial" charset="0"/>
            </a:endParaRPr>
          </a:p>
          <a:p>
            <a:pPr algn="ctr" eaLnBrk="1" hangingPunct="1">
              <a:defRPr/>
            </a:pPr>
            <a:r>
              <a:rPr lang="es-ES" sz="1800" b="1" dirty="0">
                <a:latin typeface="Arial" charset="0"/>
              </a:rPr>
              <a:t>Ley de la independencia de los caracteres no antagónicos.</a:t>
            </a:r>
            <a:r>
              <a:rPr lang="es-ES" sz="1800" dirty="0">
                <a:latin typeface="Arial" charset="0"/>
              </a:rPr>
              <a:t> </a:t>
            </a:r>
            <a:br>
              <a:rPr lang="es-ES" sz="1800" dirty="0">
                <a:latin typeface="Arial" charset="0"/>
              </a:rPr>
            </a:br>
            <a:endParaRPr lang="es-ES" sz="1800" dirty="0">
              <a:latin typeface="Arial" charset="0"/>
            </a:endParaRPr>
          </a:p>
          <a:p>
            <a:pPr algn="ctr" eaLnBrk="1" hangingPunct="1">
              <a:defRPr/>
            </a:pPr>
            <a:r>
              <a:rPr lang="es-ES_tradnl" sz="1800" dirty="0">
                <a:latin typeface="Arial" charset="0"/>
              </a:rPr>
              <a:t>Al cruzar los guisantes amarillos lisos obtenidos dieron la siguiente segregación:</a:t>
            </a:r>
          </a:p>
          <a:p>
            <a:pPr algn="ctr" eaLnBrk="1" hangingPunct="1">
              <a:defRPr/>
            </a:pPr>
            <a:endParaRPr lang="es-ES_tradnl" sz="1800" dirty="0">
              <a:latin typeface="Arial" charset="0"/>
            </a:endParaRPr>
          </a:p>
          <a:p>
            <a:pPr algn="ctr" eaLnBrk="1" hangingPunct="1">
              <a:defRPr/>
            </a:pPr>
            <a:r>
              <a:rPr lang="es-ES_tradnl" sz="1800" dirty="0">
                <a:latin typeface="Arial" charset="0"/>
              </a:rPr>
              <a:t>9 amarillos lisos</a:t>
            </a:r>
          </a:p>
          <a:p>
            <a:pPr algn="ctr" eaLnBrk="1" hangingPunct="1">
              <a:defRPr/>
            </a:pPr>
            <a:r>
              <a:rPr lang="es-ES_tradnl" sz="1800" dirty="0">
                <a:latin typeface="Arial" charset="0"/>
              </a:rPr>
              <a:t>3 verdes lisos</a:t>
            </a:r>
          </a:p>
          <a:p>
            <a:pPr algn="ctr" eaLnBrk="1" hangingPunct="1">
              <a:defRPr/>
            </a:pPr>
            <a:r>
              <a:rPr lang="es-ES_tradnl" sz="1800" dirty="0">
                <a:latin typeface="Arial" charset="0"/>
              </a:rPr>
              <a:t>3 amarillos rugosos</a:t>
            </a:r>
          </a:p>
          <a:p>
            <a:pPr algn="ctr" eaLnBrk="1" hangingPunct="1">
              <a:defRPr/>
            </a:pPr>
            <a:r>
              <a:rPr lang="es-ES_tradnl" sz="1800" dirty="0">
                <a:latin typeface="Arial" charset="0"/>
              </a:rPr>
              <a:t>1 verde rugoso.</a:t>
            </a:r>
          </a:p>
          <a:p>
            <a:pPr algn="ctr" eaLnBrk="1" hangingPunct="1">
              <a:defRPr/>
            </a:pPr>
            <a:endParaRPr lang="es-ES_tradnl" sz="1800" dirty="0">
              <a:latin typeface="Arial" charset="0"/>
            </a:endParaRPr>
          </a:p>
          <a:p>
            <a:pPr algn="ctr" eaLnBrk="1" hangingPunct="1">
              <a:defRPr/>
            </a:pPr>
            <a:endParaRPr lang="es-ES_tradnl" sz="1800" dirty="0">
              <a:latin typeface="Arial" charset="0"/>
            </a:endParaRPr>
          </a:p>
          <a:p>
            <a:pPr algn="ctr" eaLnBrk="1" hangingPunct="1">
              <a:defRPr/>
            </a:pPr>
            <a:endParaRPr lang="es-ES_tradnl" sz="1800" dirty="0">
              <a:latin typeface="Arial" charset="0"/>
            </a:endParaRPr>
          </a:p>
          <a:p>
            <a:pPr algn="ctr" eaLnBrk="1" hangingPunct="1">
              <a:defRPr/>
            </a:pPr>
            <a:endParaRPr lang="es-ES_tradnl" sz="1800" dirty="0">
              <a:latin typeface="Arial" charset="0"/>
            </a:endParaRPr>
          </a:p>
          <a:p>
            <a:pPr algn="ctr" eaLnBrk="1" hangingPunct="1">
              <a:defRPr/>
            </a:pPr>
            <a:r>
              <a:rPr lang="es-ES_tradnl" sz="1800" dirty="0">
                <a:latin typeface="Arial" charset="0"/>
              </a:rPr>
              <a:t>De esta manera demostró que los caracteres color y textura eran independientes.</a:t>
            </a:r>
          </a:p>
        </p:txBody>
      </p:sp>
      <p:sp>
        <p:nvSpPr>
          <p:cNvPr id="21509" name="Text Box 10"/>
          <p:cNvSpPr txBox="1">
            <a:spLocks noChangeArrowheads="1"/>
          </p:cNvSpPr>
          <p:nvPr/>
        </p:nvSpPr>
        <p:spPr bwMode="auto">
          <a:xfrm>
            <a:off x="4859338" y="836613"/>
            <a:ext cx="8667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sz="1800" b="1">
                <a:latin typeface="Arial" panose="020B0604020202020204" pitchFamily="34" charset="0"/>
              </a:rPr>
              <a:t>AaBb</a:t>
            </a:r>
            <a:endParaRPr lang="es-ES" sz="1800" b="1">
              <a:latin typeface="Arial" panose="020B0604020202020204" pitchFamily="34" charset="0"/>
            </a:endParaRPr>
          </a:p>
        </p:txBody>
      </p:sp>
      <p:sp>
        <p:nvSpPr>
          <p:cNvPr id="21510" name="Text Box 11"/>
          <p:cNvSpPr txBox="1">
            <a:spLocks noChangeArrowheads="1"/>
          </p:cNvSpPr>
          <p:nvPr/>
        </p:nvSpPr>
        <p:spPr bwMode="auto">
          <a:xfrm>
            <a:off x="6202363" y="504825"/>
            <a:ext cx="411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sz="1800" b="1">
                <a:latin typeface="Arial" panose="020B0604020202020204" pitchFamily="34" charset="0"/>
              </a:rPr>
              <a:t>X</a:t>
            </a:r>
            <a:endParaRPr lang="es-ES" sz="1800" b="1">
              <a:latin typeface="Arial" panose="020B0604020202020204" pitchFamily="34" charset="0"/>
            </a:endParaRPr>
          </a:p>
        </p:txBody>
      </p:sp>
      <p:sp>
        <p:nvSpPr>
          <p:cNvPr id="21511" name="Line 12"/>
          <p:cNvSpPr>
            <a:spLocks noChangeShapeType="1"/>
          </p:cNvSpPr>
          <p:nvPr/>
        </p:nvSpPr>
        <p:spPr bwMode="auto">
          <a:xfrm>
            <a:off x="5310188" y="1227138"/>
            <a:ext cx="0" cy="350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graphicFrame>
        <p:nvGraphicFramePr>
          <p:cNvPr id="25685" name="Group 85"/>
          <p:cNvGraphicFramePr>
            <a:graphicFrameLocks noGrp="1"/>
          </p:cNvGraphicFramePr>
          <p:nvPr/>
        </p:nvGraphicFramePr>
        <p:xfrm>
          <a:off x="3946525" y="2468563"/>
          <a:ext cx="4860925" cy="3551239"/>
        </p:xfrm>
        <a:graphic>
          <a:graphicData uri="http://schemas.openxmlformats.org/drawingml/2006/table">
            <a:tbl>
              <a:tblPr/>
              <a:tblGrid>
                <a:gridCol w="747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6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31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AB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Ab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aB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ab</a:t>
                      </a: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5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AB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AABB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AABb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AaBB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AaBb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Ab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AABb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AAbb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solidDmnd">
                      <a:fgClr>
                        <a:srgbClr val="FFFF66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AaBb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Aabb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solidDmnd">
                      <a:fgClr>
                        <a:srgbClr val="FFFF66"/>
                      </a:fgClr>
                      <a:bgClr>
                        <a:srgbClr val="FFFFFF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aB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AaBB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AaBb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aaBB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aaBb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ab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AaBb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Aabb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solidDmnd">
                      <a:fgClr>
                        <a:srgbClr val="FFFF66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aaBb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aabb</a:t>
                      </a: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solidDmnd">
                      <a:fgClr>
                        <a:srgbClr val="00CC00"/>
                      </a:fgClr>
                      <a:bgClr>
                        <a:srgbClr val="FFFFFF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550" name="Text Box 53"/>
          <p:cNvSpPr txBox="1">
            <a:spLocks noChangeArrowheads="1"/>
          </p:cNvSpPr>
          <p:nvPr/>
        </p:nvSpPr>
        <p:spPr bwMode="auto">
          <a:xfrm>
            <a:off x="4422775" y="1822450"/>
            <a:ext cx="1970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sz="1800" b="1">
                <a:latin typeface="Arial" panose="020B0604020202020204" pitchFamily="34" charset="0"/>
              </a:rPr>
              <a:t>AB   Ab   aB   ab </a:t>
            </a:r>
            <a:endParaRPr lang="es-ES" sz="1800" b="1">
              <a:latin typeface="Arial" panose="020B0604020202020204" pitchFamily="34" charset="0"/>
            </a:endParaRPr>
          </a:p>
        </p:txBody>
      </p:sp>
      <p:sp>
        <p:nvSpPr>
          <p:cNvPr id="21551" name="Line 54"/>
          <p:cNvSpPr>
            <a:spLocks noChangeShapeType="1"/>
          </p:cNvSpPr>
          <p:nvPr/>
        </p:nvSpPr>
        <p:spPr bwMode="auto">
          <a:xfrm>
            <a:off x="7458075" y="1231900"/>
            <a:ext cx="0" cy="350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1552" name="Rectangle 55"/>
          <p:cNvSpPr>
            <a:spLocks noChangeArrowheads="1"/>
          </p:cNvSpPr>
          <p:nvPr/>
        </p:nvSpPr>
        <p:spPr bwMode="auto">
          <a:xfrm>
            <a:off x="6570663" y="1863725"/>
            <a:ext cx="1984375" cy="365125"/>
          </a:xfrm>
          <a:prstGeom prst="rect">
            <a:avLst/>
          </a:prstGeom>
          <a:solidFill>
            <a:srgbClr val="FFFFD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s-CO"/>
          </a:p>
        </p:txBody>
      </p:sp>
      <p:sp>
        <p:nvSpPr>
          <p:cNvPr id="21553" name="Text Box 56"/>
          <p:cNvSpPr txBox="1">
            <a:spLocks noChangeArrowheads="1"/>
          </p:cNvSpPr>
          <p:nvPr/>
        </p:nvSpPr>
        <p:spPr bwMode="auto">
          <a:xfrm>
            <a:off x="6586538" y="1827213"/>
            <a:ext cx="19700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sz="1800" b="1" dirty="0">
                <a:latin typeface="Arial" panose="020B0604020202020204" pitchFamily="34" charset="0"/>
              </a:rPr>
              <a:t>AB   </a:t>
            </a:r>
            <a:r>
              <a:rPr lang="es-ES_tradnl" sz="1800" b="1" dirty="0" err="1">
                <a:latin typeface="Arial" panose="020B0604020202020204" pitchFamily="34" charset="0"/>
              </a:rPr>
              <a:t>Ab</a:t>
            </a:r>
            <a:r>
              <a:rPr lang="es-ES_tradnl" sz="1800" b="1" dirty="0">
                <a:latin typeface="Arial" panose="020B0604020202020204" pitchFamily="34" charset="0"/>
              </a:rPr>
              <a:t>   </a:t>
            </a:r>
            <a:r>
              <a:rPr lang="es-ES_tradnl" sz="1800" b="1" dirty="0" err="1">
                <a:latin typeface="Arial" panose="020B0604020202020204" pitchFamily="34" charset="0"/>
              </a:rPr>
              <a:t>aB</a:t>
            </a:r>
            <a:r>
              <a:rPr lang="es-ES_tradnl" sz="1800" b="1" dirty="0">
                <a:latin typeface="Arial" panose="020B0604020202020204" pitchFamily="34" charset="0"/>
              </a:rPr>
              <a:t>   ab </a:t>
            </a:r>
            <a:endParaRPr lang="es-ES" sz="1800" b="1" dirty="0">
              <a:latin typeface="Arial" panose="020B0604020202020204" pitchFamily="34" charset="0"/>
            </a:endParaRPr>
          </a:p>
        </p:txBody>
      </p:sp>
      <p:pic>
        <p:nvPicPr>
          <p:cNvPr id="21554" name="Picture 58" descr="Guisante_liso_amaril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357563"/>
            <a:ext cx="36036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55" name="Picture 59" descr="Guisante_liso_amaril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3357563"/>
            <a:ext cx="36036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56" name="Picture 60" descr="Guisante_liso_amaril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357563"/>
            <a:ext cx="36036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57" name="Picture 61" descr="Guisante_liso_amaril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357563"/>
            <a:ext cx="36036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58" name="Picture 62" descr="Guisante_liso_amaril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076700"/>
            <a:ext cx="36036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59" name="Picture 63" descr="Guisante_liso_amaril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868863"/>
            <a:ext cx="36036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60" name="Picture 64" descr="Guisante_liso_amaril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5589588"/>
            <a:ext cx="36036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61" name="Picture 65" descr="Guisante_liso_amaril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076700"/>
            <a:ext cx="36036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62" name="Picture 66" descr="Guisante_liso_ver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589588"/>
            <a:ext cx="35877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63" name="Picture 72" descr="Guisante_liso_ver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4868863"/>
            <a:ext cx="35877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64" name="Picture 73" descr="Guisante_liso_ver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868863"/>
            <a:ext cx="35877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65" name="Picture 75" descr="Guisante_rugoso_amarill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076700"/>
            <a:ext cx="360363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66" name="Picture 76" descr="Guisante_rugoso_amarill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589588"/>
            <a:ext cx="360363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67" name="Picture 77" descr="Guisante_rugoso_amarill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4076700"/>
            <a:ext cx="360362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68" name="Picture 78" descr="Guisante_liso_amaril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868863"/>
            <a:ext cx="36036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69" name="Picture 79" descr="Guisante_rugoso_verd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589588"/>
            <a:ext cx="360363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70" name="Picture 80" descr="Guisante_liso_amaril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33375"/>
            <a:ext cx="6191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71" name="Text Box 81"/>
          <p:cNvSpPr txBox="1">
            <a:spLocks noChangeArrowheads="1"/>
          </p:cNvSpPr>
          <p:nvPr/>
        </p:nvSpPr>
        <p:spPr bwMode="auto">
          <a:xfrm>
            <a:off x="7089775" y="846138"/>
            <a:ext cx="866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sz="1800" b="1" dirty="0" err="1">
                <a:latin typeface="Arial" panose="020B0604020202020204" pitchFamily="34" charset="0"/>
              </a:rPr>
              <a:t>AaBb</a:t>
            </a:r>
            <a:endParaRPr lang="es-ES" sz="1800" b="1" dirty="0">
              <a:latin typeface="Arial" panose="020B0604020202020204" pitchFamily="34" charset="0"/>
            </a:endParaRPr>
          </a:p>
        </p:txBody>
      </p:sp>
      <p:pic>
        <p:nvPicPr>
          <p:cNvPr id="21572" name="Picture 82" descr="Guisante_liso_amaril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377825"/>
            <a:ext cx="6191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73" name="Text Box 83"/>
          <p:cNvSpPr txBox="1">
            <a:spLocks noChangeArrowheads="1"/>
          </p:cNvSpPr>
          <p:nvPr/>
        </p:nvSpPr>
        <p:spPr bwMode="auto">
          <a:xfrm>
            <a:off x="6156325" y="1557338"/>
            <a:ext cx="10080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sz="1200" b="1">
                <a:latin typeface="Arial" panose="020B0604020202020204" pitchFamily="34" charset="0"/>
              </a:rPr>
              <a:t>Gametos</a:t>
            </a:r>
            <a:endParaRPr lang="es-ES" sz="1200" b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0576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9286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4000" smtClean="0">
                <a:latin typeface="Arial" charset="0"/>
                <a:cs typeface="Arial" charset="0"/>
              </a:rPr>
              <a:t>GENES LIGADOS (2)</a:t>
            </a:r>
          </a:p>
        </p:txBody>
      </p:sp>
      <p:pic>
        <p:nvPicPr>
          <p:cNvPr id="37890" name="Picture 2" descr="http://web.educastur.princast.es/proyectos/biogeo_ov/2BCH/B4_INFORMACION/T410_GENETICA/diapositivas/Diapositiva2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90488"/>
            <a:ext cx="8964612" cy="672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234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Título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9286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4000" smtClean="0">
                <a:latin typeface="Arial" charset="0"/>
                <a:cs typeface="Arial" charset="0"/>
              </a:rPr>
              <a:t>GENES LIGADOS (5)</a:t>
            </a:r>
          </a:p>
        </p:txBody>
      </p:sp>
      <p:pic>
        <p:nvPicPr>
          <p:cNvPr id="54274" name="Picture 2" descr="http://web.educastur.princast.es/proyectos/biogeo_ov/2BCH/B4_INFORMACION/T410_GENETICA/diapositivas/Diapositiva2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8820150" cy="66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899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78767" y="145473"/>
            <a:ext cx="4370606" cy="6922651"/>
          </a:xfrm>
        </p:spPr>
        <p:txBody>
          <a:bodyPr>
            <a:noAutofit/>
          </a:bodyPr>
          <a:lstStyle/>
          <a:p>
            <a:r>
              <a:rPr lang="es-CO" sz="1600" dirty="0" smtClean="0">
                <a:latin typeface="Baskerville Old Face" pitchFamily="18" charset="0"/>
              </a:rPr>
              <a:t>La </a:t>
            </a:r>
            <a:r>
              <a:rPr lang="es-CO" sz="1600" b="1" dirty="0">
                <a:latin typeface="Baskerville Old Face" pitchFamily="18" charset="0"/>
              </a:rPr>
              <a:t>herencia ligada al sexo</a:t>
            </a:r>
            <a:r>
              <a:rPr lang="es-CO" sz="1600" dirty="0">
                <a:latin typeface="Baskerville Old Face" pitchFamily="18" charset="0"/>
              </a:rPr>
              <a:t> se refiere a la transmisión y expresión, en los diferentes sexos, de los genes que se encuentran en el sector no homólogo (</a:t>
            </a:r>
            <a:r>
              <a:rPr lang="es-CO" sz="1600" dirty="0" err="1">
                <a:latin typeface="Baskerville Old Face" pitchFamily="18" charset="0"/>
              </a:rPr>
              <a:t>heterólogo</a:t>
            </a:r>
            <a:r>
              <a:rPr lang="es-CO" sz="1600" dirty="0">
                <a:latin typeface="Baskerville Old Face" pitchFamily="18" charset="0"/>
              </a:rPr>
              <a:t>) del cromosoma X heredado del padre</a:t>
            </a:r>
            <a:r>
              <a:rPr lang="es-CO" sz="1600" dirty="0" smtClean="0">
                <a:latin typeface="Baskerville Old Face" pitchFamily="18" charset="0"/>
              </a:rPr>
              <a:t>. </a:t>
            </a:r>
          </a:p>
          <a:p>
            <a:r>
              <a:rPr lang="es-CO" sz="1600" dirty="0" smtClean="0">
                <a:latin typeface="Baskerville Old Face" pitchFamily="18" charset="0"/>
              </a:rPr>
              <a:t>En </a:t>
            </a:r>
            <a:r>
              <a:rPr lang="es-CO" sz="1600" dirty="0">
                <a:latin typeface="Baskerville Old Face" pitchFamily="18" charset="0"/>
              </a:rPr>
              <a:t>el sexo femenino, la presencia de dos cromosomas X hace que los genes contenidos en estos se comporten como si se encontraran en autosomas, con normalidad.</a:t>
            </a:r>
          </a:p>
          <a:p>
            <a:r>
              <a:rPr lang="es-CO" sz="1600" dirty="0" smtClean="0">
                <a:latin typeface="Baskerville Old Face" pitchFamily="18" charset="0"/>
              </a:rPr>
              <a:t>Así</a:t>
            </a:r>
            <a:r>
              <a:rPr lang="es-CO" sz="1600" dirty="0">
                <a:latin typeface="Baskerville Old Face" pitchFamily="18" charset="0"/>
              </a:rPr>
              <a:t>, pues, un carácter determinado por un gen del cromosoma X aparecerá si la mujer tiene un alelo dominante en cada uno de estos cromosomas, o si tiene dos alelos recesivos, uno en cada uno de ellos (</a:t>
            </a:r>
            <a:r>
              <a:rPr lang="es-CO" sz="1600" dirty="0" err="1">
                <a:latin typeface="Baskerville Old Face" pitchFamily="18" charset="0"/>
              </a:rPr>
              <a:t>homcigota</a:t>
            </a:r>
            <a:r>
              <a:rPr lang="es-CO" sz="1600" dirty="0">
                <a:latin typeface="Baskerville Old Face" pitchFamily="18" charset="0"/>
              </a:rPr>
              <a:t> en ambos casos).</a:t>
            </a:r>
          </a:p>
          <a:p>
            <a:r>
              <a:rPr lang="es-CO" sz="1600" dirty="0" smtClean="0">
                <a:latin typeface="Baskerville Old Face" pitchFamily="18" charset="0"/>
              </a:rPr>
              <a:t>Si</a:t>
            </a:r>
            <a:r>
              <a:rPr lang="es-CO" sz="1600" dirty="0">
                <a:latin typeface="Baskerville Old Face" pitchFamily="18" charset="0"/>
              </a:rPr>
              <a:t>, en cambio, la mujer es </a:t>
            </a:r>
            <a:r>
              <a:rPr lang="es-CO" sz="1600" dirty="0" err="1">
                <a:latin typeface="Baskerville Old Face" pitchFamily="18" charset="0"/>
              </a:rPr>
              <a:t>heterocigota</a:t>
            </a:r>
            <a:r>
              <a:rPr lang="es-CO" sz="1600" dirty="0">
                <a:latin typeface="Baskerville Old Face" pitchFamily="18" charset="0"/>
              </a:rPr>
              <a:t> para ese carácter, igual se manifestará el alelo dominante. Es decir, se trata de un modelo de herencia clásico y normal, comparable a los mencionados en las leyes de Mendel.</a:t>
            </a:r>
          </a:p>
          <a:p>
            <a:r>
              <a:rPr lang="es-CO" sz="1600" dirty="0" smtClean="0">
                <a:latin typeface="Baskerville Old Face" pitchFamily="18" charset="0"/>
              </a:rPr>
              <a:t>El </a:t>
            </a:r>
            <a:r>
              <a:rPr lang="es-CO" sz="1600" dirty="0">
                <a:latin typeface="Baskerville Old Face" pitchFamily="18" charset="0"/>
              </a:rPr>
              <a:t>caso del hombre es radicalmente distinto. Si los genes se encuentran en la zona del cromosoma X que tiene su parte correspondiente (homóloga) en el Y, actúan como en el caso anterior.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080659" y="145473"/>
            <a:ext cx="3144981" cy="2035696"/>
          </a:xfrm>
        </p:spPr>
        <p:txBody>
          <a:bodyPr>
            <a:normAutofit/>
          </a:bodyPr>
          <a:lstStyle/>
          <a:p>
            <a:pPr algn="ctr"/>
            <a:r>
              <a:rPr lang="es-CO" sz="4400" b="1" dirty="0" smtClean="0">
                <a:solidFill>
                  <a:srgbClr val="FF0000"/>
                </a:solidFill>
                <a:latin typeface="Curlz MT" panose="04040404050702020202" pitchFamily="82" charset="0"/>
              </a:rPr>
              <a:t>Herencia ligada al sexo</a:t>
            </a:r>
            <a:endParaRPr lang="es-CO" sz="4400" b="1" dirty="0">
              <a:solidFill>
                <a:srgbClr val="FF0000"/>
              </a:solidFill>
              <a:latin typeface="Curlz MT" panose="04040404050702020202" pitchFamily="82" charset="0"/>
            </a:endParaRPr>
          </a:p>
        </p:txBody>
      </p:sp>
      <p:pic>
        <p:nvPicPr>
          <p:cNvPr id="11268" name="Picture 4" descr="http://www.uc.cl/sw_educ/educacion/grecia/plano/html/pdfs/cra/biologia/NM2/6Herencia/RB2H_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373" y="3226281"/>
            <a:ext cx="424071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erencia_sexo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4" y="1458628"/>
            <a:ext cx="2162175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7138554" y="370899"/>
            <a:ext cx="20054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000" dirty="0" smtClean="0"/>
              <a:t>Daltonismo y hemofilia, dos anomalías recesivas ubicadas en el segmento diferencial del cromosoma X.</a:t>
            </a:r>
            <a:endParaRPr lang="es-CO" sz="1000" dirty="0"/>
          </a:p>
        </p:txBody>
      </p:sp>
    </p:spTree>
    <p:extLst>
      <p:ext uri="{BB962C8B-B14F-4D97-AF65-F5344CB8AC3E}">
        <p14:creationId xmlns:p14="http://schemas.microsoft.com/office/powerpoint/2010/main" val="27233390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2644" y="263921"/>
            <a:ext cx="6347713" cy="1320800"/>
          </a:xfrm>
        </p:spPr>
        <p:txBody>
          <a:bodyPr>
            <a:normAutofit/>
          </a:bodyPr>
          <a:lstStyle/>
          <a:p>
            <a:pPr algn="ctr"/>
            <a:r>
              <a:rPr lang="es-CO" sz="4400" b="1" dirty="0" smtClean="0">
                <a:latin typeface="Curlz MT" panose="04040404050702020202" pitchFamily="82" charset="0"/>
              </a:rPr>
              <a:t>Herencia AUTOSÓMICA</a:t>
            </a:r>
            <a:endParaRPr lang="es-CO" sz="4400" b="1" dirty="0">
              <a:latin typeface="Curlz MT" panose="04040404050702020202" pitchFamily="82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953892" y="1008459"/>
            <a:ext cx="3090672" cy="576262"/>
          </a:xfrm>
        </p:spPr>
        <p:txBody>
          <a:bodyPr/>
          <a:lstStyle/>
          <a:p>
            <a:r>
              <a:rPr lang="es-CO" sz="2800" dirty="0" smtClean="0"/>
              <a:t>RECESIVA</a:t>
            </a:r>
            <a:endParaRPr lang="es-CO" sz="2800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>
          <a:xfrm>
            <a:off x="593039" y="1584721"/>
            <a:ext cx="3262948" cy="3304117"/>
          </a:xfrm>
        </p:spPr>
        <p:txBody>
          <a:bodyPr/>
          <a:lstStyle/>
          <a:p>
            <a:r>
              <a:rPr lang="es-CO" b="1" dirty="0" smtClean="0"/>
              <a:t>El </a:t>
            </a:r>
            <a:r>
              <a:rPr lang="es-CO" b="1" dirty="0"/>
              <a:t>alelo alterado es recesivo sobre el normal</a:t>
            </a:r>
            <a:r>
              <a:rPr lang="es-CO" dirty="0"/>
              <a:t> por lo que </a:t>
            </a:r>
            <a:r>
              <a:rPr lang="es-CO" b="1" dirty="0"/>
              <a:t>con una sola copia del alelo alterado no se expresa la </a:t>
            </a:r>
            <a:r>
              <a:rPr lang="es-CO" b="1" dirty="0" smtClean="0"/>
              <a:t>enfermedad.</a:t>
            </a:r>
            <a:endParaRPr lang="es-CO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"/>
          </p:nvPr>
        </p:nvSpPr>
        <p:spPr>
          <a:xfrm>
            <a:off x="4044564" y="1008459"/>
            <a:ext cx="3090672" cy="576262"/>
          </a:xfrm>
        </p:spPr>
        <p:txBody>
          <a:bodyPr/>
          <a:lstStyle/>
          <a:p>
            <a:r>
              <a:rPr lang="es-CO" sz="2800" dirty="0" smtClean="0"/>
              <a:t>DOMINANTE</a:t>
            </a:r>
            <a:endParaRPr lang="es-CO" sz="2800" dirty="0"/>
          </a:p>
        </p:txBody>
      </p:sp>
      <p:sp>
        <p:nvSpPr>
          <p:cNvPr id="7" name="Marcador de contenido 6"/>
          <p:cNvSpPr>
            <a:spLocks noGrp="1"/>
          </p:cNvSpPr>
          <p:nvPr>
            <p:ph sz="quarter" idx="4"/>
          </p:nvPr>
        </p:nvSpPr>
        <p:spPr>
          <a:xfrm>
            <a:off x="3903487" y="1584720"/>
            <a:ext cx="3167948" cy="3304117"/>
          </a:xfrm>
        </p:spPr>
        <p:txBody>
          <a:bodyPr/>
          <a:lstStyle/>
          <a:p>
            <a:r>
              <a:rPr lang="es-CO" dirty="0" smtClean="0"/>
              <a:t>El </a:t>
            </a:r>
            <a:r>
              <a:rPr lang="es-CO" b="1" dirty="0" smtClean="0"/>
              <a:t>alelo </a:t>
            </a:r>
            <a:r>
              <a:rPr lang="es-CO" b="1" dirty="0"/>
              <a:t>alterado es dominante sobre el normal</a:t>
            </a:r>
            <a:r>
              <a:rPr lang="es-CO" dirty="0"/>
              <a:t> y </a:t>
            </a:r>
            <a:r>
              <a:rPr lang="es-CO" b="1" dirty="0"/>
              <a:t>basta una sola copia para que se exprese la enfermedad</a:t>
            </a:r>
            <a:r>
              <a:rPr lang="es-CO" dirty="0"/>
              <a:t>. </a:t>
            </a:r>
          </a:p>
        </p:txBody>
      </p:sp>
      <p:pic>
        <p:nvPicPr>
          <p:cNvPr id="28674" name="Picture 2" descr="Herencia autosómica domina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150" y="353116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Herencia autosómica recesi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39" y="353116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70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contenido 8"/>
          <p:cNvSpPr>
            <a:spLocks noGrp="1"/>
          </p:cNvSpPr>
          <p:nvPr>
            <p:ph idx="1"/>
          </p:nvPr>
        </p:nvSpPr>
        <p:spPr>
          <a:xfrm>
            <a:off x="751113" y="5720219"/>
            <a:ext cx="6347714" cy="3880773"/>
          </a:xfrm>
        </p:spPr>
        <p:txBody>
          <a:bodyPr/>
          <a:lstStyle/>
          <a:p>
            <a:r>
              <a:rPr lang="es-CO" dirty="0" smtClean="0"/>
              <a:t>Los individuos </a:t>
            </a:r>
            <a:r>
              <a:rPr lang="es-CO" dirty="0"/>
              <a:t>expresan las </a:t>
            </a:r>
            <a:r>
              <a:rPr lang="es-CO" dirty="0" smtClean="0"/>
              <a:t>características codificadas </a:t>
            </a:r>
            <a:r>
              <a:rPr lang="es-CO" dirty="0"/>
              <a:t>por los dos alelos presentes. Este tipo </a:t>
            </a:r>
            <a:r>
              <a:rPr lang="es-CO" dirty="0" smtClean="0"/>
              <a:t>de herencia </a:t>
            </a:r>
            <a:r>
              <a:rPr lang="es-CO" dirty="0"/>
              <a:t>es típico en rosas, en grupos sanguíneos, etc.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21351" t="16484" r="27996" b="11553"/>
          <a:stretch/>
        </p:blipFill>
        <p:spPr>
          <a:xfrm>
            <a:off x="609599" y="394885"/>
            <a:ext cx="6302829" cy="503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4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6" descr="pisums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784475"/>
            <a:ext cx="23050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4" descr="mend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830263"/>
            <a:ext cx="1563688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330994" y="291306"/>
            <a:ext cx="72009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s-ES" sz="3600" b="1" dirty="0">
                <a:solidFill>
                  <a:srgbClr val="00B050"/>
                </a:solidFill>
                <a:latin typeface="Curlz MT" panose="04040404050702020202" pitchFamily="82" charset="0"/>
              </a:rPr>
              <a:t>MENDEL Y LAS LEYES DE LA HERENCIA</a:t>
            </a:r>
          </a:p>
        </p:txBody>
      </p:sp>
      <p:pic>
        <p:nvPicPr>
          <p:cNvPr id="5125" name="Picture 18" descr="show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688" y="5084763"/>
            <a:ext cx="1200150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330994" y="1652587"/>
            <a:ext cx="5400675" cy="456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es-ES" sz="2000" dirty="0"/>
              <a:t>Gregorio Mendel (1822 - 1884). En su juventud Mendel tuvo una intensa formación práctica en el cultivo de la mayoría de las especies vegetales de consumo cotidiano. Como monje agustino tuvo oportunidad de estudiar botánica, matemática y química en la Universidad de Viena. A mediados del siglo XIX propuso la primera explicación científica en relación al modo en que se transfieren los caracteres hereditarios entre padres e hijos, la que hoy se conoce como las Leyes de Mendel. </a:t>
            </a:r>
          </a:p>
        </p:txBody>
      </p:sp>
    </p:spTree>
    <p:extLst>
      <p:ext uri="{BB962C8B-B14F-4D97-AF65-F5344CB8AC3E}">
        <p14:creationId xmlns:p14="http://schemas.microsoft.com/office/powerpoint/2010/main" val="3708717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10"/>
          <p:cNvCxnSpPr/>
          <p:nvPr/>
        </p:nvCxnSpPr>
        <p:spPr>
          <a:xfrm>
            <a:off x="3968750" y="1317625"/>
            <a:ext cx="0" cy="35179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01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2" t="21428" r="15475" b="37350"/>
          <a:stretch>
            <a:fillRect/>
          </a:stretch>
        </p:blipFill>
        <p:spPr bwMode="auto">
          <a:xfrm>
            <a:off x="2105027" y="1565276"/>
            <a:ext cx="5084763" cy="243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9 Rectángulo"/>
          <p:cNvSpPr>
            <a:spLocks noChangeArrowheads="1"/>
          </p:cNvSpPr>
          <p:nvPr/>
        </p:nvSpPr>
        <p:spPr bwMode="auto">
          <a:xfrm rot="19328036">
            <a:off x="4331708" y="4425418"/>
            <a:ext cx="281314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3200" b="1" dirty="0">
                <a:solidFill>
                  <a:srgbClr val="7030A0"/>
                </a:solidFill>
                <a:latin typeface="Curlz MT" panose="04040404050702020202" pitchFamily="82" charset="0"/>
                <a:cs typeface="Times New Roman" panose="02020603050405020304" pitchFamily="18" charset="0"/>
              </a:rPr>
              <a:t>Preguntas </a:t>
            </a:r>
            <a:r>
              <a:rPr lang="es-CO" sz="3200" b="1" dirty="0" smtClean="0">
                <a:solidFill>
                  <a:srgbClr val="7030A0"/>
                </a:solidFill>
                <a:latin typeface="Curlz MT" panose="04040404050702020202" pitchFamily="82" charset="0"/>
                <a:cs typeface="Times New Roman" panose="02020603050405020304" pitchFamily="18" charset="0"/>
              </a:rPr>
              <a:t>???</a:t>
            </a:r>
            <a:endParaRPr lang="es-CO" sz="3200" b="1" dirty="0">
              <a:solidFill>
                <a:srgbClr val="7030A0"/>
              </a:solidFill>
              <a:latin typeface="Curlz MT" panose="04040404050702020202" pitchFamily="82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s-CO" sz="3200" b="1" dirty="0">
                <a:solidFill>
                  <a:srgbClr val="7030A0"/>
                </a:solidFill>
                <a:latin typeface="Curlz MT" panose="04040404050702020202" pitchFamily="82" charset="0"/>
                <a:cs typeface="Times New Roman" panose="02020603050405020304" pitchFamily="18" charset="0"/>
              </a:rPr>
              <a:t>Comentarios.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89575" y="5922789"/>
            <a:ext cx="2868848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Cindy Juliana Acosta Ramírez</a:t>
            </a:r>
          </a:p>
          <a:p>
            <a:pPr>
              <a:defRPr/>
            </a:pPr>
            <a:r>
              <a:rPr lang="es-CO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Bióloga</a:t>
            </a:r>
            <a:endParaRPr lang="es-CO" sz="1200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s-CO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M. </a:t>
            </a:r>
            <a:r>
              <a:rPr lang="es-CO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</a:t>
            </a:r>
            <a:r>
              <a:rPr lang="es-CO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s-CO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Ciencias-Biología.</a:t>
            </a:r>
            <a:endParaRPr lang="es-CO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6731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isums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28"/>
          <a:stretch>
            <a:fillRect/>
          </a:stretch>
        </p:blipFill>
        <p:spPr bwMode="auto">
          <a:xfrm>
            <a:off x="6516688" y="2924175"/>
            <a:ext cx="19240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mend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854075"/>
            <a:ext cx="15652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92220" y="0"/>
            <a:ext cx="72009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s-ES" sz="3600" b="1" dirty="0">
                <a:solidFill>
                  <a:srgbClr val="00B050"/>
                </a:solidFill>
                <a:latin typeface="Curlz MT" panose="04040404050702020202" pitchFamily="82" charset="0"/>
              </a:rPr>
              <a:t>MENDEL Y LAS LEYES DE LA HERENCIA</a:t>
            </a:r>
          </a:p>
        </p:txBody>
      </p:sp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147638" y="1200329"/>
            <a:ext cx="6727825" cy="563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s-ES" sz="1800" b="1" dirty="0"/>
              <a:t>EXPERIMENTOS DE MENDEL</a:t>
            </a:r>
            <a:endParaRPr lang="es-ES" sz="1800" dirty="0"/>
          </a:p>
          <a:p>
            <a:pPr eaLnBrk="1" hangingPunct="1"/>
            <a:r>
              <a:rPr lang="es-ES" sz="1800" dirty="0"/>
              <a:t>Mendel publicó sus experimentos con guisantes en 1865 y 1866. Los principales motivos por los que Mendel eligió el guisante como material de trabajo fueron los siguientes:</a:t>
            </a:r>
          </a:p>
          <a:p>
            <a:pPr eaLnBrk="1" hangingPunct="1"/>
            <a:r>
              <a:rPr lang="es-ES" sz="1800" dirty="0"/>
              <a:t>Material: </a:t>
            </a:r>
            <a:r>
              <a:rPr lang="es-ES" sz="1800" i="1" dirty="0" err="1"/>
              <a:t>Pisum</a:t>
            </a:r>
            <a:r>
              <a:rPr lang="es-ES" sz="1800" i="1" dirty="0"/>
              <a:t> </a:t>
            </a:r>
            <a:r>
              <a:rPr lang="es-ES" sz="1800" i="1" dirty="0" err="1"/>
              <a:t>sativum</a:t>
            </a:r>
            <a:r>
              <a:rPr lang="es-ES" sz="1800" dirty="0"/>
              <a:t> (guisante). </a:t>
            </a:r>
          </a:p>
          <a:p>
            <a:pPr eaLnBrk="1" hangingPunct="1">
              <a:buSzPct val="110000"/>
              <a:buFont typeface="Wingdings" panose="05000000000000000000" pitchFamily="2" charset="2"/>
              <a:buBlip>
                <a:blip r:embed="rId4"/>
              </a:buBlip>
            </a:pPr>
            <a:r>
              <a:rPr lang="es-ES" sz="1800" dirty="0"/>
              <a:t>Los guisantes eran baratos y fáciles de obtener en el mercado. </a:t>
            </a:r>
          </a:p>
          <a:p>
            <a:pPr eaLnBrk="1" hangingPunct="1">
              <a:buSzPct val="110000"/>
              <a:buFont typeface="Wingdings" panose="05000000000000000000" pitchFamily="2" charset="2"/>
              <a:buBlip>
                <a:blip r:embed="rId4"/>
              </a:buBlip>
            </a:pPr>
            <a:r>
              <a:rPr lang="es-ES" sz="1800" dirty="0"/>
              <a:t>Ocupaban poco espacio y tenían un tiempo de generación relativamente corto. </a:t>
            </a:r>
          </a:p>
          <a:p>
            <a:pPr eaLnBrk="1" hangingPunct="1">
              <a:buSzPct val="110000"/>
              <a:buFont typeface="Wingdings" panose="05000000000000000000" pitchFamily="2" charset="2"/>
              <a:buBlip>
                <a:blip r:embed="rId4"/>
              </a:buBlip>
            </a:pPr>
            <a:r>
              <a:rPr lang="es-ES" sz="1800" dirty="0"/>
              <a:t>Producían muchos descendientes. </a:t>
            </a:r>
          </a:p>
          <a:p>
            <a:pPr eaLnBrk="1" hangingPunct="1">
              <a:buSzPct val="110000"/>
              <a:buFont typeface="Wingdings" panose="05000000000000000000" pitchFamily="2" charset="2"/>
              <a:buBlip>
                <a:blip r:embed="rId4"/>
              </a:buBlip>
            </a:pPr>
            <a:r>
              <a:rPr lang="es-ES" sz="1800" dirty="0"/>
              <a:t>Existían variedades diferentes que mostraban distinto, color, forma, tamaño, etc. Por tanto, presentaba Variabilidad Genética. </a:t>
            </a:r>
          </a:p>
          <a:p>
            <a:pPr eaLnBrk="1" hangingPunct="1">
              <a:buSzPct val="110000"/>
              <a:buFont typeface="Wingdings" panose="05000000000000000000" pitchFamily="2" charset="2"/>
              <a:buBlip>
                <a:blip r:embed="rId4"/>
              </a:buBlip>
            </a:pPr>
            <a:r>
              <a:rPr lang="es-ES" sz="1800" dirty="0"/>
              <a:t>Es una especie </a:t>
            </a:r>
            <a:r>
              <a:rPr lang="es-ES" sz="1800" i="1" dirty="0" err="1"/>
              <a:t>Autógama</a:t>
            </a:r>
            <a:r>
              <a:rPr lang="es-ES" sz="1800" dirty="0"/>
              <a:t>, se </a:t>
            </a:r>
            <a:r>
              <a:rPr lang="es-ES" sz="1800" dirty="0" err="1"/>
              <a:t>autopoliniza</a:t>
            </a:r>
            <a:r>
              <a:rPr lang="es-ES" sz="1800" dirty="0"/>
              <a:t>, de manera que el polen de las anteras de una flor cae sobre el estigma de la misma flor. </a:t>
            </a:r>
          </a:p>
          <a:p>
            <a:pPr eaLnBrk="1" hangingPunct="1">
              <a:buSzPct val="110000"/>
              <a:buFont typeface="Wingdings" panose="05000000000000000000" pitchFamily="2" charset="2"/>
              <a:buBlip>
                <a:blip r:embed="rId4"/>
              </a:buBlip>
            </a:pPr>
            <a:r>
              <a:rPr lang="es-ES" sz="1800" dirty="0"/>
              <a:t>Era fácil realizar cruzamientos entre distintas variedades a voluntad. Es posible evitar o prevenir la autopolinización castrando las flores de una planta (eliminando las anteras). </a:t>
            </a:r>
          </a:p>
          <a:p>
            <a:endParaRPr lang="es-ES" sz="1800" dirty="0">
              <a:latin typeface="Arial" panose="020B0604020202020204" pitchFamily="34" charset="0"/>
            </a:endParaRPr>
          </a:p>
        </p:txBody>
      </p:sp>
      <p:pic>
        <p:nvPicPr>
          <p:cNvPr id="8198" name="Picture 10" descr="show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213" y="5103813"/>
            <a:ext cx="1200150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02263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bl-F278_1020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7025" cy="740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231775" y="141288"/>
            <a:ext cx="412432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s-ES" sz="1800" dirty="0">
                <a:solidFill>
                  <a:schemeClr val="bg1"/>
                </a:solidFill>
              </a:rPr>
              <a:t>Aquí puedes ver en detalle una flor de la planta del guisante cortada en parte para ver su interior.</a:t>
            </a:r>
          </a:p>
        </p:txBody>
      </p:sp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5148263" y="5543550"/>
            <a:ext cx="3744912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s-ES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Estambres</a:t>
            </a:r>
            <a:r>
              <a:rPr lang="es-ES" sz="1600" dirty="0"/>
              <a:t> </a:t>
            </a:r>
            <a:r>
              <a:rPr lang="es-ES" sz="1600" dirty="0">
                <a:solidFill>
                  <a:schemeClr val="bg1"/>
                </a:solidFill>
              </a:rPr>
              <a:t>(parte masculina de la flor). En el extremo de cada estambre está la antera, que produce el polen. El conjunto de estambres recibe el nombre de androceo.</a:t>
            </a:r>
          </a:p>
        </p:txBody>
      </p:sp>
      <p:sp>
        <p:nvSpPr>
          <p:cNvPr id="9221" name="Line 8"/>
          <p:cNvSpPr>
            <a:spLocks noChangeShapeType="1"/>
          </p:cNvSpPr>
          <p:nvPr/>
        </p:nvSpPr>
        <p:spPr bwMode="auto">
          <a:xfrm flipV="1">
            <a:off x="5435600" y="4799013"/>
            <a:ext cx="254000" cy="717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9222" name="Text Box 9"/>
          <p:cNvSpPr txBox="1">
            <a:spLocks noChangeArrowheads="1"/>
          </p:cNvSpPr>
          <p:nvPr/>
        </p:nvSpPr>
        <p:spPr bwMode="auto">
          <a:xfrm>
            <a:off x="4932363" y="3357563"/>
            <a:ext cx="7921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s-ES" sz="18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Estilo</a:t>
            </a:r>
          </a:p>
        </p:txBody>
      </p:sp>
      <p:sp>
        <p:nvSpPr>
          <p:cNvPr id="9223" name="Line 10"/>
          <p:cNvSpPr>
            <a:spLocks noChangeShapeType="1"/>
          </p:cNvSpPr>
          <p:nvPr/>
        </p:nvSpPr>
        <p:spPr bwMode="auto">
          <a:xfrm flipV="1">
            <a:off x="5435600" y="5013325"/>
            <a:ext cx="649288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9224" name="Line 11"/>
          <p:cNvSpPr>
            <a:spLocks noChangeShapeType="1"/>
          </p:cNvSpPr>
          <p:nvPr/>
        </p:nvSpPr>
        <p:spPr bwMode="auto">
          <a:xfrm>
            <a:off x="5651500" y="3716338"/>
            <a:ext cx="215900" cy="576262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es-CO"/>
          </a:p>
        </p:txBody>
      </p:sp>
      <p:sp>
        <p:nvSpPr>
          <p:cNvPr id="9225" name="Text Box 12"/>
          <p:cNvSpPr txBox="1">
            <a:spLocks noChangeArrowheads="1"/>
          </p:cNvSpPr>
          <p:nvPr/>
        </p:nvSpPr>
        <p:spPr bwMode="auto">
          <a:xfrm>
            <a:off x="4643438" y="3789363"/>
            <a:ext cx="9060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s-ES" sz="18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Ovario</a:t>
            </a:r>
          </a:p>
        </p:txBody>
      </p:sp>
      <p:sp>
        <p:nvSpPr>
          <p:cNvPr id="9226" name="Line 13"/>
          <p:cNvSpPr>
            <a:spLocks noChangeShapeType="1"/>
          </p:cNvSpPr>
          <p:nvPr/>
        </p:nvSpPr>
        <p:spPr bwMode="auto">
          <a:xfrm flipH="1">
            <a:off x="4356100" y="4076700"/>
            <a:ext cx="287338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9227" name="Line 14"/>
          <p:cNvSpPr>
            <a:spLocks noChangeShapeType="1"/>
          </p:cNvSpPr>
          <p:nvPr/>
        </p:nvSpPr>
        <p:spPr bwMode="auto">
          <a:xfrm flipH="1">
            <a:off x="3851275" y="4076700"/>
            <a:ext cx="792163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9228" name="Text Box 15"/>
          <p:cNvSpPr txBox="1">
            <a:spLocks noChangeArrowheads="1"/>
          </p:cNvSpPr>
          <p:nvPr/>
        </p:nvSpPr>
        <p:spPr bwMode="auto">
          <a:xfrm>
            <a:off x="539750" y="4508500"/>
            <a:ext cx="1944688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s-ES" sz="1600" dirty="0">
                <a:solidFill>
                  <a:schemeClr val="bg1"/>
                </a:solidFill>
              </a:rPr>
              <a:t>El ovario, el estilo  y el estigma constituyen el gineceo o pistilo, parte femenina de la flor</a:t>
            </a:r>
            <a:r>
              <a:rPr lang="es-ES" sz="1600" dirty="0"/>
              <a:t>.</a:t>
            </a:r>
          </a:p>
        </p:txBody>
      </p:sp>
      <p:sp>
        <p:nvSpPr>
          <p:cNvPr id="9229" name="Line 17"/>
          <p:cNvSpPr>
            <a:spLocks noChangeShapeType="1"/>
          </p:cNvSpPr>
          <p:nvPr/>
        </p:nvSpPr>
        <p:spPr bwMode="auto">
          <a:xfrm flipH="1" flipV="1">
            <a:off x="4932363" y="4292600"/>
            <a:ext cx="503237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0460814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5" descr="guion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908050"/>
            <a:ext cx="3744912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468313" y="5805488"/>
            <a:ext cx="68405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s-ES" sz="1800"/>
              <a:t>El ovario contiene en su interior los óvulos. Tras la polinización, cada óvulo dará lugar a una semilla: un guisante.</a:t>
            </a:r>
          </a:p>
        </p:txBody>
      </p:sp>
      <p:pic>
        <p:nvPicPr>
          <p:cNvPr id="10245" name="Picture 10" descr="botan_guisa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545" y="3792537"/>
            <a:ext cx="140652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 Box 11"/>
          <p:cNvSpPr txBox="1">
            <a:spLocks noChangeArrowheads="1"/>
          </p:cNvSpPr>
          <p:nvPr/>
        </p:nvSpPr>
        <p:spPr bwMode="auto">
          <a:xfrm>
            <a:off x="1116013" y="4652963"/>
            <a:ext cx="2808287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s-ES" sz="1800"/>
              <a:t>(El conjunto de estambres de una flor constituye el Androceo)</a:t>
            </a:r>
          </a:p>
        </p:txBody>
      </p:sp>
      <p:sp>
        <p:nvSpPr>
          <p:cNvPr id="10247" name="Text Box 12"/>
          <p:cNvSpPr txBox="1">
            <a:spLocks noChangeArrowheads="1"/>
          </p:cNvSpPr>
          <p:nvPr/>
        </p:nvSpPr>
        <p:spPr bwMode="auto">
          <a:xfrm>
            <a:off x="4643438" y="4581525"/>
            <a:ext cx="11795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s-ES" sz="1800"/>
              <a:t>(Gineceo)</a:t>
            </a:r>
          </a:p>
        </p:txBody>
      </p:sp>
      <p:sp>
        <p:nvSpPr>
          <p:cNvPr id="10248" name="Text Box 13"/>
          <p:cNvSpPr txBox="1">
            <a:spLocks noChangeArrowheads="1"/>
          </p:cNvSpPr>
          <p:nvPr/>
        </p:nvSpPr>
        <p:spPr bwMode="auto">
          <a:xfrm>
            <a:off x="6156325" y="4797425"/>
            <a:ext cx="13208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s-ES" sz="1800"/>
              <a:t>Fruto (tipo legumbre)</a:t>
            </a:r>
          </a:p>
        </p:txBody>
      </p:sp>
      <p:sp>
        <p:nvSpPr>
          <p:cNvPr id="10249" name="Line 14"/>
          <p:cNvSpPr>
            <a:spLocks noChangeShapeType="1"/>
          </p:cNvSpPr>
          <p:nvPr/>
        </p:nvSpPr>
        <p:spPr bwMode="auto">
          <a:xfrm flipV="1">
            <a:off x="6907645" y="4411018"/>
            <a:ext cx="1147330" cy="59595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s-CO"/>
          </a:p>
        </p:txBody>
      </p:sp>
      <p:sp>
        <p:nvSpPr>
          <p:cNvPr id="10250" name="Text Box 15"/>
          <p:cNvSpPr txBox="1">
            <a:spLocks noChangeArrowheads="1"/>
          </p:cNvSpPr>
          <p:nvPr/>
        </p:nvSpPr>
        <p:spPr bwMode="auto">
          <a:xfrm>
            <a:off x="7864475" y="5707063"/>
            <a:ext cx="974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s-ES" sz="1600"/>
              <a:t>Semillas</a:t>
            </a:r>
          </a:p>
        </p:txBody>
      </p:sp>
      <p:pic>
        <p:nvPicPr>
          <p:cNvPr id="10251" name="Picture 16" descr="Profe_de_camp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2150"/>
            <a:ext cx="126365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3" name="Line 18"/>
          <p:cNvSpPr>
            <a:spLocks noChangeShapeType="1"/>
          </p:cNvSpPr>
          <p:nvPr/>
        </p:nvSpPr>
        <p:spPr bwMode="auto">
          <a:xfrm flipH="1" flipV="1">
            <a:off x="8458199" y="5434444"/>
            <a:ext cx="185159" cy="372629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s-CO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9491" y="509240"/>
            <a:ext cx="3328704" cy="390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84736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ChangeArrowheads="1"/>
          </p:cNvSpPr>
          <p:nvPr/>
        </p:nvSpPr>
        <p:spPr bwMode="auto">
          <a:xfrm>
            <a:off x="323850" y="123825"/>
            <a:ext cx="69119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s-ES" sz="1800"/>
              <a:t>En el guisante era fácil realizar cruzamientos entre distintas variedades a voluntad. Es posible evitar o prevenir la autopolinización castrando las flores de una planta (eliminando las anteras). </a:t>
            </a:r>
          </a:p>
        </p:txBody>
      </p:sp>
      <p:pic>
        <p:nvPicPr>
          <p:cNvPr id="11267" name="Picture 11" descr="FLO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44675"/>
            <a:ext cx="3652838" cy="385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2" descr="mend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652" y="1469809"/>
            <a:ext cx="1563688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3" descr="guion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41" y="1143722"/>
            <a:ext cx="28575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270" name="Object 15"/>
          <p:cNvGraphicFramePr>
            <a:graphicFrameLocks noChangeAspect="1"/>
          </p:cNvGraphicFramePr>
          <p:nvPr/>
        </p:nvGraphicFramePr>
        <p:xfrm>
          <a:off x="4533900" y="4076700"/>
          <a:ext cx="4610100" cy="262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PHOTO-PAINT" r:id="rId6" imgW="4609524" imgH="2628571" progId="CorelPHOTOPAINT.Image.13">
                  <p:embed/>
                </p:oleObj>
              </mc:Choice>
              <mc:Fallback>
                <p:oleObj name="PHOTO-PAINT" r:id="rId6" imgW="4609524" imgH="2628571" progId="CorelPHOTOPAINT.Image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3900" y="4076700"/>
                        <a:ext cx="4610100" cy="262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1" name="Rectangle 6"/>
          <p:cNvSpPr>
            <a:spLocks noChangeArrowheads="1"/>
          </p:cNvSpPr>
          <p:nvPr/>
        </p:nvSpPr>
        <p:spPr bwMode="auto">
          <a:xfrm>
            <a:off x="5580063" y="4868863"/>
            <a:ext cx="12969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s-ES" sz="1200" b="1">
                <a:latin typeface="Arial" panose="020B0604020202020204" pitchFamily="34" charset="0"/>
              </a:rPr>
              <a:t>Se quitan las anteras</a:t>
            </a:r>
            <a:r>
              <a:rPr lang="es-ES" sz="1800" b="1"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58588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CARAC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141663"/>
            <a:ext cx="6553200" cy="338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8"/>
          <p:cNvSpPr>
            <a:spLocks noChangeArrowheads="1"/>
          </p:cNvSpPr>
          <p:nvPr/>
        </p:nvSpPr>
        <p:spPr bwMode="auto">
          <a:xfrm>
            <a:off x="1187450" y="404813"/>
            <a:ext cx="6462713" cy="256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s-ES" sz="1800"/>
              <a:t>Mendel estudió los siguientes siete caracteres en guisante: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es-ES" sz="1800"/>
              <a:t>Forma de la semilla: lisa o rugosa 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es-ES" sz="1800"/>
              <a:t>Color de la semilla: amarillo o verde. 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es-ES" sz="1800"/>
              <a:t>Color de la Flor: púrpura o blanco. 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es-ES" sz="1800"/>
              <a:t>Forma de las legumbres: lisa o estrangulada. 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es-ES" sz="1800"/>
              <a:t>Color de las legumbres maduras: verde o amarillo. 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es-ES" sz="1800"/>
              <a:t>Posición de las flores: axial o terminal. 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es-ES" sz="1800"/>
              <a:t>Talla de las plantas: normal o enana. </a:t>
            </a:r>
          </a:p>
          <a:p>
            <a:endParaRPr lang="es-E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95147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49"/>
          <p:cNvSpPr txBox="1">
            <a:spLocks noChangeArrowheads="1"/>
          </p:cNvSpPr>
          <p:nvPr/>
        </p:nvSpPr>
        <p:spPr bwMode="auto">
          <a:xfrm>
            <a:off x="2906713" y="2987675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>
                <a:solidFill>
                  <a:srgbClr val="CC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AA</a:t>
            </a:r>
          </a:p>
        </p:txBody>
      </p:sp>
      <p:grpSp>
        <p:nvGrpSpPr>
          <p:cNvPr id="2" name="Group 265"/>
          <p:cNvGrpSpPr>
            <a:grpSpLocks/>
          </p:cNvGrpSpPr>
          <p:nvPr/>
        </p:nvGrpSpPr>
        <p:grpSpPr bwMode="auto">
          <a:xfrm>
            <a:off x="3005138" y="3730625"/>
            <a:ext cx="685800" cy="550863"/>
            <a:chOff x="3175" y="2379"/>
            <a:chExt cx="432" cy="347"/>
          </a:xfrm>
        </p:grpSpPr>
        <p:sp>
          <p:nvSpPr>
            <p:cNvPr id="14363" name="Oval 255"/>
            <p:cNvSpPr>
              <a:spLocks noChangeArrowheads="1"/>
            </p:cNvSpPr>
            <p:nvPr/>
          </p:nvSpPr>
          <p:spPr bwMode="auto">
            <a:xfrm>
              <a:off x="3208" y="2379"/>
              <a:ext cx="347" cy="347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DDD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9933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s-CO">
                <a:latin typeface="Calibri" panose="020F0502020204030204" pitchFamily="34" charset="0"/>
              </a:endParaRPr>
            </a:p>
          </p:txBody>
        </p:sp>
        <p:sp>
          <p:nvSpPr>
            <p:cNvPr id="14364" name="Text Box 256"/>
            <p:cNvSpPr txBox="1">
              <a:spLocks noChangeArrowheads="1"/>
            </p:cNvSpPr>
            <p:nvPr/>
          </p:nvSpPr>
          <p:spPr bwMode="auto">
            <a:xfrm>
              <a:off x="3175" y="2431"/>
              <a:ext cx="4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S_tradnl" sz="1600">
                  <a:solidFill>
                    <a:srgbClr val="CC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2857500" y="1143000"/>
          <a:ext cx="1152525" cy="191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2" name="Imagen de mapa de bits" r:id="rId3" imgW="923810" imgH="1533739" progId="Paint.Picture">
                  <p:embed/>
                </p:oleObj>
              </mc:Choice>
              <mc:Fallback>
                <p:oleObj name="Imagen de mapa de bits" r:id="rId3" imgW="923810" imgH="153373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0" y="1143000"/>
                        <a:ext cx="1152525" cy="191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5194300" y="2049463"/>
          <a:ext cx="750888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" name="Imagen de mapa de bits" r:id="rId5" imgW="657317" imgH="876190" progId="Paint.Picture">
                  <p:embed/>
                </p:oleObj>
              </mc:Choice>
              <mc:Fallback>
                <p:oleObj name="Imagen de mapa de bits" r:id="rId5" imgW="657317" imgH="87619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4300" y="2049463"/>
                        <a:ext cx="750888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66"/>
          <p:cNvGrpSpPr>
            <a:grpSpLocks/>
          </p:cNvGrpSpPr>
          <p:nvPr/>
        </p:nvGrpSpPr>
        <p:grpSpPr bwMode="auto">
          <a:xfrm>
            <a:off x="5213350" y="3730625"/>
            <a:ext cx="685800" cy="550863"/>
            <a:chOff x="3175" y="2379"/>
            <a:chExt cx="432" cy="347"/>
          </a:xfrm>
        </p:grpSpPr>
        <p:sp>
          <p:nvSpPr>
            <p:cNvPr id="14361" name="Oval 267"/>
            <p:cNvSpPr>
              <a:spLocks noChangeArrowheads="1"/>
            </p:cNvSpPr>
            <p:nvPr/>
          </p:nvSpPr>
          <p:spPr bwMode="auto">
            <a:xfrm>
              <a:off x="3208" y="2379"/>
              <a:ext cx="347" cy="347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DDD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9933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s-CO">
                <a:latin typeface="Calibri" panose="020F0502020204030204" pitchFamily="34" charset="0"/>
              </a:endParaRPr>
            </a:p>
          </p:txBody>
        </p:sp>
        <p:sp>
          <p:nvSpPr>
            <p:cNvPr id="14362" name="Text Box 268"/>
            <p:cNvSpPr txBox="1">
              <a:spLocks noChangeArrowheads="1"/>
            </p:cNvSpPr>
            <p:nvPr/>
          </p:nvSpPr>
          <p:spPr bwMode="auto">
            <a:xfrm>
              <a:off x="3175" y="2431"/>
              <a:ext cx="4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S_tradnl" sz="1600">
                  <a:solidFill>
                    <a:srgbClr val="CC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sp>
        <p:nvSpPr>
          <p:cNvPr id="14" name="Text Box 269"/>
          <p:cNvSpPr txBox="1">
            <a:spLocks noChangeArrowheads="1"/>
          </p:cNvSpPr>
          <p:nvPr/>
        </p:nvSpPr>
        <p:spPr bwMode="auto">
          <a:xfrm>
            <a:off x="5019675" y="2987675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>
                <a:solidFill>
                  <a:srgbClr val="CC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aa</a:t>
            </a:r>
          </a:p>
        </p:txBody>
      </p:sp>
      <p:sp>
        <p:nvSpPr>
          <p:cNvPr id="15" name="Text Box 270"/>
          <p:cNvSpPr txBox="1">
            <a:spLocks noChangeArrowheads="1"/>
          </p:cNvSpPr>
          <p:nvPr/>
        </p:nvSpPr>
        <p:spPr bwMode="auto">
          <a:xfrm>
            <a:off x="5983288" y="3813175"/>
            <a:ext cx="1252537" cy="346075"/>
          </a:xfrm>
          <a:prstGeom prst="rect">
            <a:avLst/>
          </a:prstGeom>
          <a:solidFill>
            <a:srgbClr val="FFDDDD"/>
          </a:soli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sz="1600">
                <a:solidFill>
                  <a:srgbClr val="CC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Gametos</a:t>
            </a:r>
          </a:p>
        </p:txBody>
      </p:sp>
      <p:sp>
        <p:nvSpPr>
          <p:cNvPr id="16" name="Text Box 271"/>
          <p:cNvSpPr txBox="1">
            <a:spLocks noChangeArrowheads="1"/>
          </p:cNvSpPr>
          <p:nvPr/>
        </p:nvSpPr>
        <p:spPr bwMode="auto">
          <a:xfrm>
            <a:off x="4089400" y="1227138"/>
            <a:ext cx="1203325" cy="346075"/>
          </a:xfrm>
          <a:prstGeom prst="rect">
            <a:avLst/>
          </a:prstGeom>
          <a:solidFill>
            <a:srgbClr val="FFDDDD"/>
          </a:soli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sz="1600">
                <a:solidFill>
                  <a:srgbClr val="CC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Parentales</a:t>
            </a:r>
          </a:p>
        </p:txBody>
      </p:sp>
      <p:graphicFrame>
        <p:nvGraphicFramePr>
          <p:cNvPr id="17" name="Object 4"/>
          <p:cNvGraphicFramePr>
            <a:graphicFrameLocks noChangeAspect="1"/>
          </p:cNvGraphicFramePr>
          <p:nvPr/>
        </p:nvGraphicFramePr>
        <p:xfrm>
          <a:off x="3883025" y="4037013"/>
          <a:ext cx="1152525" cy="191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" name="Imagen de mapa de bits" r:id="rId7" imgW="923810" imgH="1533739" progId="Paint.Picture">
                  <p:embed/>
                </p:oleObj>
              </mc:Choice>
              <mc:Fallback>
                <p:oleObj name="Imagen de mapa de bits" r:id="rId7" imgW="923810" imgH="153373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3025" y="4037013"/>
                        <a:ext cx="1152525" cy="191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273"/>
          <p:cNvSpPr txBox="1">
            <a:spLocks noChangeArrowheads="1"/>
          </p:cNvSpPr>
          <p:nvPr/>
        </p:nvSpPr>
        <p:spPr bwMode="auto">
          <a:xfrm>
            <a:off x="3133725" y="5475288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>
                <a:solidFill>
                  <a:srgbClr val="CC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Aa</a:t>
            </a:r>
          </a:p>
        </p:txBody>
      </p:sp>
      <p:sp>
        <p:nvSpPr>
          <p:cNvPr id="19" name="Text Box 248"/>
          <p:cNvSpPr txBox="1">
            <a:spLocks noChangeArrowheads="1"/>
          </p:cNvSpPr>
          <p:nvPr/>
        </p:nvSpPr>
        <p:spPr bwMode="auto">
          <a:xfrm>
            <a:off x="5014913" y="4960938"/>
            <a:ext cx="785812" cy="346075"/>
          </a:xfrm>
          <a:prstGeom prst="rect">
            <a:avLst/>
          </a:prstGeom>
          <a:solidFill>
            <a:srgbClr val="FFDDDD"/>
          </a:soli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sz="1600">
                <a:solidFill>
                  <a:srgbClr val="CC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es-ES_tradnl" sz="1600" baseline="-25000">
                <a:solidFill>
                  <a:srgbClr val="CC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</a:t>
            </a:r>
            <a:endParaRPr lang="es-ES_tradnl" sz="1600">
              <a:solidFill>
                <a:srgbClr val="CC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274"/>
          <p:cNvSpPr txBox="1">
            <a:spLocks noChangeArrowheads="1"/>
          </p:cNvSpPr>
          <p:nvPr/>
        </p:nvSpPr>
        <p:spPr bwMode="auto">
          <a:xfrm>
            <a:off x="5808663" y="3062288"/>
            <a:ext cx="1139825" cy="346075"/>
          </a:xfrm>
          <a:prstGeom prst="rect">
            <a:avLst/>
          </a:prstGeom>
          <a:solidFill>
            <a:srgbClr val="FFDDDD"/>
          </a:soli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sz="1600">
                <a:solidFill>
                  <a:srgbClr val="CC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Genotipo</a:t>
            </a:r>
          </a:p>
        </p:txBody>
      </p:sp>
      <p:sp>
        <p:nvSpPr>
          <p:cNvPr id="21" name="Text Box 275"/>
          <p:cNvSpPr txBox="1">
            <a:spLocks noChangeArrowheads="1"/>
          </p:cNvSpPr>
          <p:nvPr/>
        </p:nvSpPr>
        <p:spPr bwMode="auto">
          <a:xfrm>
            <a:off x="3990975" y="3046413"/>
            <a:ext cx="91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>
                <a:solidFill>
                  <a:srgbClr val="CC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22" name="Line 276"/>
          <p:cNvSpPr>
            <a:spLocks noChangeShapeType="1"/>
          </p:cNvSpPr>
          <p:nvPr/>
        </p:nvSpPr>
        <p:spPr bwMode="auto">
          <a:xfrm>
            <a:off x="3338513" y="3360738"/>
            <a:ext cx="0" cy="304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23" name="Line 277"/>
          <p:cNvSpPr>
            <a:spLocks noChangeShapeType="1"/>
          </p:cNvSpPr>
          <p:nvPr/>
        </p:nvSpPr>
        <p:spPr bwMode="auto">
          <a:xfrm>
            <a:off x="5478463" y="3360738"/>
            <a:ext cx="0" cy="304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CO"/>
          </a:p>
        </p:txBody>
      </p:sp>
      <p:grpSp>
        <p:nvGrpSpPr>
          <p:cNvPr id="4" name="Group 280"/>
          <p:cNvGrpSpPr>
            <a:grpSpLocks/>
          </p:cNvGrpSpPr>
          <p:nvPr/>
        </p:nvGrpSpPr>
        <p:grpSpPr bwMode="auto">
          <a:xfrm>
            <a:off x="3567113" y="4275138"/>
            <a:ext cx="1752600" cy="533400"/>
            <a:chOff x="2208" y="3024"/>
            <a:chExt cx="1104" cy="336"/>
          </a:xfrm>
        </p:grpSpPr>
        <p:sp>
          <p:nvSpPr>
            <p:cNvPr id="14359" name="Line 278"/>
            <p:cNvSpPr>
              <a:spLocks noChangeShapeType="1"/>
            </p:cNvSpPr>
            <p:nvPr/>
          </p:nvSpPr>
          <p:spPr bwMode="auto">
            <a:xfrm>
              <a:off x="2208" y="3024"/>
              <a:ext cx="240" cy="288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14360" name="Line 279"/>
            <p:cNvSpPr>
              <a:spLocks noChangeShapeType="1"/>
            </p:cNvSpPr>
            <p:nvPr/>
          </p:nvSpPr>
          <p:spPr bwMode="auto">
            <a:xfrm flipH="1">
              <a:off x="3024" y="3024"/>
              <a:ext cx="288" cy="336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</p:grpSp>
      <p:sp>
        <p:nvSpPr>
          <p:cNvPr id="27" name="26 Rectángulo"/>
          <p:cNvSpPr>
            <a:spLocks noChangeArrowheads="1"/>
          </p:cNvSpPr>
          <p:nvPr/>
        </p:nvSpPr>
        <p:spPr bwMode="auto">
          <a:xfrm>
            <a:off x="347663" y="1546225"/>
            <a:ext cx="17970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>
                <a:solidFill>
                  <a:srgbClr val="FF0000"/>
                </a:solidFill>
              </a:rPr>
              <a:t>FENOTIPO: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_tradnl">
                <a:solidFill>
                  <a:srgbClr val="FF0000"/>
                </a:solidFill>
              </a:rPr>
              <a:t>TALLO LARGO</a:t>
            </a:r>
          </a:p>
          <a:p>
            <a:pPr algn="ctr" eaLnBrk="1" hangingPunct="1">
              <a:spcBef>
                <a:spcPct val="50000"/>
              </a:spcBef>
            </a:pPr>
            <a:endParaRPr lang="es-ES_tradnl">
              <a:solidFill>
                <a:srgbClr val="FF0000"/>
              </a:solidFill>
            </a:endParaRPr>
          </a:p>
        </p:txBody>
      </p:sp>
      <p:sp>
        <p:nvSpPr>
          <p:cNvPr id="28" name="27 Rectángulo"/>
          <p:cNvSpPr>
            <a:spLocks noChangeArrowheads="1"/>
          </p:cNvSpPr>
          <p:nvPr/>
        </p:nvSpPr>
        <p:spPr bwMode="auto">
          <a:xfrm>
            <a:off x="5808663" y="1323975"/>
            <a:ext cx="1825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dirty="0">
                <a:solidFill>
                  <a:srgbClr val="FF0000"/>
                </a:solidFill>
              </a:rPr>
              <a:t>FENOTIPO: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_tradnl" dirty="0">
                <a:solidFill>
                  <a:srgbClr val="FF0000"/>
                </a:solidFill>
              </a:rPr>
              <a:t>TALLO CORTO</a:t>
            </a:r>
          </a:p>
          <a:p>
            <a:pPr algn="ctr" eaLnBrk="1" hangingPunct="1">
              <a:spcBef>
                <a:spcPct val="50000"/>
              </a:spcBef>
            </a:pPr>
            <a:endParaRPr lang="es-ES_tradnl" dirty="0">
              <a:solidFill>
                <a:srgbClr val="FF0000"/>
              </a:solidFill>
            </a:endParaRPr>
          </a:p>
        </p:txBody>
      </p:sp>
      <p:sp>
        <p:nvSpPr>
          <p:cNvPr id="29" name="Text Box 274"/>
          <p:cNvSpPr txBox="1">
            <a:spLocks noChangeArrowheads="1"/>
          </p:cNvSpPr>
          <p:nvPr/>
        </p:nvSpPr>
        <p:spPr bwMode="auto">
          <a:xfrm>
            <a:off x="4919663" y="5546725"/>
            <a:ext cx="1165225" cy="346075"/>
          </a:xfrm>
          <a:prstGeom prst="rect">
            <a:avLst/>
          </a:prstGeom>
          <a:solidFill>
            <a:srgbClr val="FFDDDD"/>
          </a:soli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sz="1600">
                <a:solidFill>
                  <a:srgbClr val="CC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Genotipo</a:t>
            </a:r>
          </a:p>
        </p:txBody>
      </p:sp>
      <p:sp>
        <p:nvSpPr>
          <p:cNvPr id="30" name="29 Rectángulo"/>
          <p:cNvSpPr>
            <a:spLocks noChangeArrowheads="1"/>
          </p:cNvSpPr>
          <p:nvPr/>
        </p:nvSpPr>
        <p:spPr bwMode="auto">
          <a:xfrm>
            <a:off x="6134100" y="5132388"/>
            <a:ext cx="17970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>
                <a:solidFill>
                  <a:srgbClr val="FF0000"/>
                </a:solidFill>
              </a:rPr>
              <a:t>FENOTIPO: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_tradnl">
                <a:solidFill>
                  <a:srgbClr val="FF0000"/>
                </a:solidFill>
              </a:rPr>
              <a:t>TALLO LARGO</a:t>
            </a:r>
          </a:p>
          <a:p>
            <a:pPr algn="ctr" eaLnBrk="1" hangingPunct="1">
              <a:spcBef>
                <a:spcPct val="50000"/>
              </a:spcBef>
            </a:pPr>
            <a:endParaRPr lang="es-ES_tradnl">
              <a:solidFill>
                <a:srgbClr val="FF0000"/>
              </a:solidFill>
            </a:endParaRPr>
          </a:p>
        </p:txBody>
      </p:sp>
      <p:sp>
        <p:nvSpPr>
          <p:cNvPr id="31" name="30 Título"/>
          <p:cNvSpPr>
            <a:spLocks noGrp="1"/>
          </p:cNvSpPr>
          <p:nvPr>
            <p:ph type="title" idx="4294967295"/>
          </p:nvPr>
        </p:nvSpPr>
        <p:spPr>
          <a:xfrm>
            <a:off x="-423862" y="122237"/>
            <a:ext cx="8229600" cy="100012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_tradnl" sz="4000" b="1" dirty="0" smtClean="0">
                <a:solidFill>
                  <a:srgbClr val="FF0000"/>
                </a:solidFill>
                <a:latin typeface="Curlz MT" panose="04040404050702020202" pitchFamily="82" charset="0"/>
                <a:ea typeface="+mn-ea"/>
                <a:cs typeface="+mn-cs"/>
              </a:rPr>
              <a:t>PRIMERA LEY DE MENDEL</a:t>
            </a:r>
            <a:endParaRPr lang="es-ES" sz="4000" b="1" dirty="0" smtClean="0">
              <a:solidFill>
                <a:srgbClr val="FF0000"/>
              </a:solidFill>
              <a:latin typeface="Curlz MT" panose="040404040507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23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3" presetClass="entr" presetSubtype="27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3" presetClass="entr" presetSubtype="27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4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9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87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14" grpId="0" autoUpdateAnimBg="0"/>
      <p:bldP spid="15" grpId="0" animBg="1" autoUpdateAnimBg="0"/>
      <p:bldP spid="16" grpId="0" animBg="1" autoUpdateAnimBg="0"/>
      <p:bldP spid="18" grpId="0" autoUpdateAnimBg="0"/>
      <p:bldP spid="19" grpId="0" animBg="1" autoUpdateAnimBg="0"/>
      <p:bldP spid="20" grpId="0" animBg="1" autoUpdateAnimBg="0"/>
      <p:bldP spid="21" grpId="0" autoUpdateAnimBg="0"/>
      <p:bldP spid="22" grpId="0" animBg="1"/>
      <p:bldP spid="23" grpId="0" animBg="1"/>
      <p:bldP spid="27" grpId="0"/>
      <p:bldP spid="28" grpId="0"/>
      <p:bldP spid="29" grpId="0" animBg="1" autoUpdateAnimBg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val 4"/>
          <p:cNvSpPr>
            <a:spLocks noChangeArrowheads="1"/>
          </p:cNvSpPr>
          <p:nvPr/>
        </p:nvSpPr>
        <p:spPr bwMode="auto">
          <a:xfrm>
            <a:off x="7113588" y="2125663"/>
            <a:ext cx="320675" cy="334962"/>
          </a:xfrm>
          <a:prstGeom prst="ellipse">
            <a:avLst/>
          </a:prstGeom>
          <a:solidFill>
            <a:srgbClr val="5FD7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s-CO"/>
          </a:p>
        </p:txBody>
      </p:sp>
      <p:sp>
        <p:nvSpPr>
          <p:cNvPr id="15363" name="Oval 5"/>
          <p:cNvSpPr>
            <a:spLocks noChangeArrowheads="1"/>
          </p:cNvSpPr>
          <p:nvPr/>
        </p:nvSpPr>
        <p:spPr bwMode="auto">
          <a:xfrm>
            <a:off x="5362575" y="2105025"/>
            <a:ext cx="320675" cy="334963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s-CO"/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285749" y="303213"/>
            <a:ext cx="3565525" cy="563231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b="1" dirty="0">
                <a:latin typeface="Arial" charset="0"/>
              </a:rPr>
              <a:t>La primera ley de Mendel:</a:t>
            </a:r>
            <a:r>
              <a:rPr lang="es-ES" dirty="0">
                <a:latin typeface="Arial" charset="0"/>
              </a:rPr>
              <a:t> </a:t>
            </a:r>
          </a:p>
          <a:p>
            <a:pPr algn="ctr" eaLnBrk="1" hangingPunct="1">
              <a:defRPr/>
            </a:pPr>
            <a:endParaRPr lang="es-ES_tradnl" dirty="0">
              <a:latin typeface="Arial" charset="0"/>
            </a:endParaRPr>
          </a:p>
          <a:p>
            <a:pPr algn="ctr" eaLnBrk="1" hangingPunct="1">
              <a:defRPr/>
            </a:pPr>
            <a:r>
              <a:rPr lang="es-ES" b="1" dirty="0">
                <a:latin typeface="Arial" charset="0"/>
              </a:rPr>
              <a:t>Ley de la uniformidad de los híbridos de la primera generación: </a:t>
            </a:r>
            <a:r>
              <a:rPr lang="es-ES" dirty="0">
                <a:latin typeface="Arial" charset="0"/>
              </a:rPr>
              <a:t>Cuando se cruzan dos individuos de raza pura, ambos homocigotos para un determinado carácter, todos los híbridos de la primera generación son iguales. </a:t>
            </a:r>
            <a:br>
              <a:rPr lang="es-ES" dirty="0">
                <a:latin typeface="Arial" charset="0"/>
              </a:rPr>
            </a:br>
            <a:endParaRPr lang="es-ES" dirty="0">
              <a:latin typeface="Arial" charset="0"/>
            </a:endParaRPr>
          </a:p>
          <a:p>
            <a:pPr algn="ctr" eaLnBrk="1" hangingPunct="1">
              <a:defRPr/>
            </a:pPr>
            <a:r>
              <a:rPr lang="es-ES_tradnl" dirty="0">
                <a:latin typeface="Arial" charset="0"/>
              </a:rPr>
              <a:t>Mendel llegó a esta conclusión al cruzar variedades puras de guisantes amarillas y verdes pues siempre obtenía de este cruzamiento variedades de guisante amarillas</a:t>
            </a:r>
            <a:r>
              <a:rPr lang="es-ES_tradnl" dirty="0" smtClean="0">
                <a:latin typeface="Arial" charset="0"/>
              </a:rPr>
              <a:t>.</a:t>
            </a:r>
          </a:p>
          <a:p>
            <a:pPr algn="ctr" eaLnBrk="1" hangingPunct="1">
              <a:defRPr/>
            </a:pPr>
            <a:endParaRPr lang="es-ES_tradnl" dirty="0">
              <a:latin typeface="Arial" charset="0"/>
            </a:endParaRPr>
          </a:p>
          <a:p>
            <a:pPr algn="ctr">
              <a:defRPr/>
            </a:pPr>
            <a:r>
              <a:rPr lang="es-ES_tradn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LEY DE LA UNIFORMIDAD</a:t>
            </a:r>
            <a:endParaRPr lang="es-E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 eaLnBrk="1" hangingPunct="1">
              <a:defRPr/>
            </a:pPr>
            <a:endParaRPr lang="es-ES" dirty="0">
              <a:latin typeface="Arial" charset="0"/>
            </a:endParaRPr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6218238" y="785813"/>
            <a:ext cx="4111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sz="1800" b="1">
                <a:latin typeface="Arial" panose="020B0604020202020204" pitchFamily="34" charset="0"/>
              </a:rPr>
              <a:t>X</a:t>
            </a:r>
            <a:endParaRPr lang="es-ES" sz="1800" b="1">
              <a:latin typeface="Arial" panose="020B0604020202020204" pitchFamily="34" charset="0"/>
            </a:endParaRPr>
          </a:p>
        </p:txBody>
      </p:sp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5148263" y="1033463"/>
            <a:ext cx="730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sz="2400" b="1">
                <a:latin typeface="Arial" panose="020B0604020202020204" pitchFamily="34" charset="0"/>
              </a:rPr>
              <a:t>AA</a:t>
            </a:r>
            <a:endParaRPr lang="es-ES" sz="2400" b="1">
              <a:latin typeface="Arial" panose="020B0604020202020204" pitchFamily="34" charset="0"/>
            </a:endParaRPr>
          </a:p>
        </p:txBody>
      </p:sp>
      <p:sp>
        <p:nvSpPr>
          <p:cNvPr id="15367" name="Text Box 9"/>
          <p:cNvSpPr txBox="1">
            <a:spLocks noChangeArrowheads="1"/>
          </p:cNvSpPr>
          <p:nvPr/>
        </p:nvSpPr>
        <p:spPr bwMode="auto">
          <a:xfrm>
            <a:off x="7019925" y="1033463"/>
            <a:ext cx="531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sz="2400" b="1">
                <a:latin typeface="Arial" panose="020B0604020202020204" pitchFamily="34" charset="0"/>
              </a:rPr>
              <a:t>aa</a:t>
            </a:r>
            <a:endParaRPr lang="es-ES" sz="2400" b="1">
              <a:latin typeface="Arial" panose="020B0604020202020204" pitchFamily="34" charset="0"/>
            </a:endParaRPr>
          </a:p>
        </p:txBody>
      </p:sp>
      <p:sp>
        <p:nvSpPr>
          <p:cNvPr id="15368" name="Line 10"/>
          <p:cNvSpPr>
            <a:spLocks noChangeShapeType="1"/>
          </p:cNvSpPr>
          <p:nvPr/>
        </p:nvSpPr>
        <p:spPr bwMode="auto">
          <a:xfrm>
            <a:off x="5502275" y="1497013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15369" name="Line 11"/>
          <p:cNvSpPr>
            <a:spLocks noChangeShapeType="1"/>
          </p:cNvSpPr>
          <p:nvPr/>
        </p:nvSpPr>
        <p:spPr bwMode="auto">
          <a:xfrm>
            <a:off x="7269163" y="151765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15370" name="Text Box 12"/>
          <p:cNvSpPr txBox="1">
            <a:spLocks noChangeArrowheads="1"/>
          </p:cNvSpPr>
          <p:nvPr/>
        </p:nvSpPr>
        <p:spPr bwMode="auto">
          <a:xfrm>
            <a:off x="5329238" y="2044700"/>
            <a:ext cx="730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sz="2400" b="1">
                <a:latin typeface="Arial" panose="020B0604020202020204" pitchFamily="34" charset="0"/>
              </a:rPr>
              <a:t>A</a:t>
            </a:r>
            <a:endParaRPr lang="es-ES" sz="2400" b="1">
              <a:latin typeface="Arial" panose="020B0604020202020204" pitchFamily="34" charset="0"/>
            </a:endParaRPr>
          </a:p>
        </p:txBody>
      </p:sp>
      <p:sp>
        <p:nvSpPr>
          <p:cNvPr id="15371" name="Text Box 13"/>
          <p:cNvSpPr txBox="1">
            <a:spLocks noChangeArrowheads="1"/>
          </p:cNvSpPr>
          <p:nvPr/>
        </p:nvSpPr>
        <p:spPr bwMode="auto">
          <a:xfrm>
            <a:off x="7080250" y="2081213"/>
            <a:ext cx="730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sz="2400" b="1">
                <a:latin typeface="Arial" panose="020B0604020202020204" pitchFamily="34" charset="0"/>
              </a:rPr>
              <a:t>a</a:t>
            </a:r>
            <a:endParaRPr lang="es-ES" sz="2400" b="1">
              <a:latin typeface="Arial" panose="020B0604020202020204" pitchFamily="34" charset="0"/>
            </a:endParaRPr>
          </a:p>
        </p:txBody>
      </p:sp>
      <p:sp>
        <p:nvSpPr>
          <p:cNvPr id="15372" name="Line 14"/>
          <p:cNvSpPr>
            <a:spLocks noChangeShapeType="1"/>
          </p:cNvSpPr>
          <p:nvPr/>
        </p:nvSpPr>
        <p:spPr bwMode="auto">
          <a:xfrm>
            <a:off x="5608638" y="2579688"/>
            <a:ext cx="533400" cy="669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15373" name="Line 15"/>
          <p:cNvSpPr>
            <a:spLocks noChangeShapeType="1"/>
          </p:cNvSpPr>
          <p:nvPr/>
        </p:nvSpPr>
        <p:spPr bwMode="auto">
          <a:xfrm flipH="1">
            <a:off x="6661150" y="2568575"/>
            <a:ext cx="533400" cy="669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15374" name="Text Box 16"/>
          <p:cNvSpPr txBox="1">
            <a:spLocks noChangeArrowheads="1"/>
          </p:cNvSpPr>
          <p:nvPr/>
        </p:nvSpPr>
        <p:spPr bwMode="auto">
          <a:xfrm>
            <a:off x="6084888" y="3697288"/>
            <a:ext cx="730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sz="2400" b="1">
                <a:latin typeface="Arial" panose="020B0604020202020204" pitchFamily="34" charset="0"/>
              </a:rPr>
              <a:t>Aa</a:t>
            </a:r>
            <a:endParaRPr lang="es-ES" sz="2400" b="1">
              <a:latin typeface="Arial" panose="020B0604020202020204" pitchFamily="34" charset="0"/>
            </a:endParaRPr>
          </a:p>
        </p:txBody>
      </p:sp>
      <p:sp>
        <p:nvSpPr>
          <p:cNvPr id="15375" name="Text Box 17"/>
          <p:cNvSpPr txBox="1">
            <a:spLocks noChangeArrowheads="1"/>
          </p:cNvSpPr>
          <p:nvPr/>
        </p:nvSpPr>
        <p:spPr bwMode="auto">
          <a:xfrm>
            <a:off x="4356100" y="692150"/>
            <a:ext cx="455613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s-ES" sz="2400">
                <a:latin typeface="Times New Roman" panose="02020603050405020304" pitchFamily="18" charset="0"/>
              </a:rPr>
              <a:t>P</a:t>
            </a:r>
          </a:p>
          <a:p>
            <a:pPr eaLnBrk="1" hangingPunct="1"/>
            <a:endParaRPr lang="es-ES" sz="2400">
              <a:latin typeface="Times New Roman" panose="02020603050405020304" pitchFamily="18" charset="0"/>
            </a:endParaRPr>
          </a:p>
          <a:p>
            <a:pPr eaLnBrk="1" hangingPunct="1"/>
            <a:endParaRPr lang="es-ES" sz="2400">
              <a:latin typeface="Times New Roman" panose="02020603050405020304" pitchFamily="18" charset="0"/>
            </a:endParaRPr>
          </a:p>
          <a:p>
            <a:pPr eaLnBrk="1" hangingPunct="1"/>
            <a:endParaRPr lang="es-ES" sz="2400">
              <a:latin typeface="Times New Roman" panose="02020603050405020304" pitchFamily="18" charset="0"/>
            </a:endParaRPr>
          </a:p>
          <a:p>
            <a:pPr eaLnBrk="1" hangingPunct="1"/>
            <a:endParaRPr lang="es-ES" sz="2400">
              <a:latin typeface="Times New Roman" panose="02020603050405020304" pitchFamily="18" charset="0"/>
            </a:endParaRPr>
          </a:p>
          <a:p>
            <a:pPr eaLnBrk="1" hangingPunct="1"/>
            <a:endParaRPr lang="es-ES" sz="2400">
              <a:latin typeface="Times New Roman" panose="02020603050405020304" pitchFamily="18" charset="0"/>
            </a:endParaRPr>
          </a:p>
          <a:p>
            <a:pPr eaLnBrk="1" hangingPunct="1"/>
            <a:endParaRPr lang="es-ES" sz="2400">
              <a:latin typeface="Times New Roman" panose="02020603050405020304" pitchFamily="18" charset="0"/>
            </a:endParaRPr>
          </a:p>
          <a:p>
            <a:pPr eaLnBrk="1" hangingPunct="1"/>
            <a:r>
              <a:rPr lang="es-ES" sz="2400">
                <a:latin typeface="Times New Roman" panose="02020603050405020304" pitchFamily="18" charset="0"/>
              </a:rPr>
              <a:t>F</a:t>
            </a:r>
            <a:r>
              <a:rPr lang="es-ES" sz="2400" baseline="-25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5376" name="Text Box 18"/>
          <p:cNvSpPr txBox="1">
            <a:spLocks noChangeArrowheads="1"/>
          </p:cNvSpPr>
          <p:nvPr/>
        </p:nvSpPr>
        <p:spPr bwMode="auto">
          <a:xfrm>
            <a:off x="4095750" y="4418013"/>
            <a:ext cx="4364038" cy="224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s-ES" sz="2800">
                <a:latin typeface="Times New Roman" panose="02020603050405020304" pitchFamily="18" charset="0"/>
              </a:rPr>
              <a:t>P</a:t>
            </a:r>
            <a:r>
              <a:rPr lang="es-ES"/>
              <a:t>:  Generación Parental  (padres)</a:t>
            </a:r>
          </a:p>
          <a:p>
            <a:pPr eaLnBrk="1" hangingPunct="1"/>
            <a:endParaRPr lang="es-ES"/>
          </a:p>
          <a:p>
            <a:pPr eaLnBrk="1" hangingPunct="1"/>
            <a:r>
              <a:rPr lang="es-ES" sz="2800">
                <a:latin typeface="Times New Roman" panose="02020603050405020304" pitchFamily="18" charset="0"/>
              </a:rPr>
              <a:t>F</a:t>
            </a:r>
            <a:r>
              <a:rPr lang="es-ES" sz="2800" baseline="-25000">
                <a:latin typeface="Times New Roman" panose="02020603050405020304" pitchFamily="18" charset="0"/>
              </a:rPr>
              <a:t>1</a:t>
            </a:r>
            <a:r>
              <a:rPr lang="es-ES"/>
              <a:t>: Primera Generación Filial</a:t>
            </a:r>
          </a:p>
          <a:p>
            <a:pPr eaLnBrk="1" hangingPunct="1"/>
            <a:endParaRPr lang="es-ES"/>
          </a:p>
          <a:p>
            <a:pPr eaLnBrk="1" hangingPunct="1"/>
            <a:r>
              <a:rPr lang="es-ES"/>
              <a:t>El signo </a:t>
            </a:r>
            <a:r>
              <a:rPr lang="es-ES" sz="2400" b="1">
                <a:latin typeface="Arial" panose="020B0604020202020204" pitchFamily="34" charset="0"/>
              </a:rPr>
              <a:t>x</a:t>
            </a:r>
            <a:r>
              <a:rPr lang="es-ES"/>
              <a:t> significa “cruzamiento con”</a:t>
            </a:r>
          </a:p>
        </p:txBody>
      </p:sp>
      <p:sp>
        <p:nvSpPr>
          <p:cNvPr id="15377" name="Text Box 19"/>
          <p:cNvSpPr txBox="1">
            <a:spLocks noChangeArrowheads="1"/>
          </p:cNvSpPr>
          <p:nvPr/>
        </p:nvSpPr>
        <p:spPr bwMode="auto">
          <a:xfrm>
            <a:off x="7956550" y="2112963"/>
            <a:ext cx="10080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sz="1200" b="1">
                <a:latin typeface="Arial" panose="020B0604020202020204" pitchFamily="34" charset="0"/>
              </a:rPr>
              <a:t>Gametos</a:t>
            </a:r>
            <a:endParaRPr lang="es-ES" sz="1200" b="1">
              <a:latin typeface="Arial" panose="020B0604020202020204" pitchFamily="34" charset="0"/>
            </a:endParaRPr>
          </a:p>
        </p:txBody>
      </p:sp>
      <p:pic>
        <p:nvPicPr>
          <p:cNvPr id="15378" name="Picture 20" descr="Guisante_liso_amaril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28638"/>
            <a:ext cx="6191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9" name="Picture 21" descr="Guisante_liso_ver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28638"/>
            <a:ext cx="6477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40" descr="Guisante_liso_amaril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194050"/>
            <a:ext cx="6191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024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588</TotalTime>
  <Words>1149</Words>
  <Application>Microsoft Office PowerPoint</Application>
  <PresentationFormat>Presentación en pantalla (4:3)</PresentationFormat>
  <Paragraphs>256</Paragraphs>
  <Slides>20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20</vt:i4>
      </vt:variant>
    </vt:vector>
  </HeadingPairs>
  <TitlesOfParts>
    <vt:vector size="35" baseType="lpstr">
      <vt:lpstr>Algerian</vt:lpstr>
      <vt:lpstr>Arial</vt:lpstr>
      <vt:lpstr>Baskerville Old Face</vt:lpstr>
      <vt:lpstr>Calibri</vt:lpstr>
      <vt:lpstr>Cambria</vt:lpstr>
      <vt:lpstr>Comic Sans MS</vt:lpstr>
      <vt:lpstr>Curlz MT</vt:lpstr>
      <vt:lpstr>Times New Roman</vt:lpstr>
      <vt:lpstr>Trebuchet MS</vt:lpstr>
      <vt:lpstr>Wingdings</vt:lpstr>
      <vt:lpstr>Wingdings 2</vt:lpstr>
      <vt:lpstr>Wingdings 3</vt:lpstr>
      <vt:lpstr>Faceta</vt:lpstr>
      <vt:lpstr>PHOTO-PAINT</vt:lpstr>
      <vt:lpstr>Imagen de mapa de bits</vt:lpstr>
      <vt:lpstr> REPRODUCCIÓN EN PLANTAS Y HERENCIA LEYES DE MENDEL  HERENCIA POST -MENDELIANA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PRIMERA LEY DE MENDEL</vt:lpstr>
      <vt:lpstr>Presentación de PowerPoint</vt:lpstr>
      <vt:lpstr>RETROCRUZAMIENTO O CRUZAMIENTO PRUEBA</vt:lpstr>
      <vt:lpstr>Presentación de PowerPoint</vt:lpstr>
      <vt:lpstr>TERCERA LEY DE MENDEL</vt:lpstr>
      <vt:lpstr>Presentación de PowerPoint</vt:lpstr>
      <vt:lpstr>Presentación de PowerPoint</vt:lpstr>
      <vt:lpstr>GENES LIGADOS (2)</vt:lpstr>
      <vt:lpstr>GENES LIGADOS (5)</vt:lpstr>
      <vt:lpstr>Herencia ligada al sexo</vt:lpstr>
      <vt:lpstr>Herencia AUTOSÓMICA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 DE LICENCIATURA EN EDUCACIÓN BÁSICA EN CIENCIAS NATURALES Y EDUCACIÓN AMBIENTAL</dc:title>
  <dc:creator>user</dc:creator>
  <cp:lastModifiedBy>usuario</cp:lastModifiedBy>
  <cp:revision>24</cp:revision>
  <dcterms:created xsi:type="dcterms:W3CDTF">2016-02-26T21:19:36Z</dcterms:created>
  <dcterms:modified xsi:type="dcterms:W3CDTF">2020-06-18T16:09:51Z</dcterms:modified>
</cp:coreProperties>
</file>